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4"/>
  </p:sldMasterIdLst>
  <p:notesMasterIdLst>
    <p:notesMasterId r:id="rId38"/>
  </p:notesMasterIdLst>
  <p:handoutMasterIdLst>
    <p:handoutMasterId r:id="rId39"/>
  </p:handoutMasterIdLst>
  <p:sldIdLst>
    <p:sldId id="373" r:id="rId5"/>
    <p:sldId id="374" r:id="rId6"/>
    <p:sldId id="375" r:id="rId7"/>
    <p:sldId id="376" r:id="rId8"/>
    <p:sldId id="384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7" r:id="rId17"/>
    <p:sldId id="388" r:id="rId18"/>
    <p:sldId id="347" r:id="rId19"/>
    <p:sldId id="349" r:id="rId20"/>
    <p:sldId id="350" r:id="rId21"/>
    <p:sldId id="355" r:id="rId22"/>
    <p:sldId id="354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89" r:id="rId37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80BFA01C-CD74-7845-B021-672224978863}">
          <p14:sldIdLst>
            <p14:sldId id="373"/>
            <p14:sldId id="374"/>
            <p14:sldId id="375"/>
            <p14:sldId id="376"/>
            <p14:sldId id="384"/>
            <p14:sldId id="377"/>
            <p14:sldId id="378"/>
            <p14:sldId id="379"/>
            <p14:sldId id="380"/>
            <p14:sldId id="381"/>
            <p14:sldId id="382"/>
            <p14:sldId id="383"/>
            <p14:sldId id="387"/>
            <p14:sldId id="388"/>
            <p14:sldId id="347"/>
            <p14:sldId id="349"/>
            <p14:sldId id="350"/>
            <p14:sldId id="355"/>
            <p14:sldId id="354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47" autoAdjust="0"/>
    <p:restoredTop sz="87056" autoAdjust="0"/>
  </p:normalViewPr>
  <p:slideViewPr>
    <p:cSldViewPr snapToGrid="0" snapToObjects="1">
      <p:cViewPr varScale="1">
        <p:scale>
          <a:sx n="177" d="100"/>
          <a:sy n="177" d="100"/>
        </p:scale>
        <p:origin x="112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046B-E3A6-4E43-9D24-8C38ABDF8202}" type="datetimeFigureOut">
              <a:t>9/4/17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CFB6-CBE2-1D40-B0FD-77D0D9479B87}" type="slidenum"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425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E0D14-A220-429F-BF6C-DF15AF8B03F9}" type="datetimeFigureOut">
              <a:rPr lang="nl-NL" smtClean="0"/>
              <a:t>04-09-17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50326-E5DD-4F11-958A-4BFAAE843C9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31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ML is </a:t>
            </a:r>
            <a:r>
              <a:rPr lang="nl-NL" dirty="0" err="1" smtClean="0"/>
              <a:t>the</a:t>
            </a:r>
            <a:r>
              <a:rPr lang="nl-NL" dirty="0" smtClean="0"/>
              <a:t> most sexy part of 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It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really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fun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learn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apply</a:t>
            </a:r>
            <a:r>
              <a:rPr lang="nl-NL" baseline="0" dirty="0" smtClean="0"/>
              <a:t> ML,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build</a:t>
            </a:r>
            <a:r>
              <a:rPr lang="nl-NL" baseline="0" dirty="0" smtClean="0"/>
              <a:t> cool </a:t>
            </a:r>
            <a:r>
              <a:rPr lang="nl-NL" baseline="0" dirty="0" err="1" smtClean="0"/>
              <a:t>applications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ML.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50326-E5DD-4F11-958A-4BFAAE843C9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379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 smtClean="0"/>
              <a:t>Besides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baseline="0" dirty="0" smtClean="0"/>
              <a:t> arrays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zeros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also</a:t>
            </a:r>
            <a:r>
              <a:rPr lang="nl-NL" baseline="0" dirty="0" smtClean="0"/>
              <a:t> have </a:t>
            </a:r>
            <a:r>
              <a:rPr lang="nl-NL" baseline="0" dirty="0" err="1" smtClean="0"/>
              <a:t>ones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eyes</a:t>
            </a:r>
            <a:r>
              <a:rPr lang="nl-NL" baseline="0" dirty="0" smtClean="0"/>
              <a:t>, empty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aseline="0" dirty="0" err="1" smtClean="0"/>
              <a:t>Mention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also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np.linspace</a:t>
            </a:r>
            <a:r>
              <a:rPr lang="nl-NL" baseline="0" dirty="0" smtClean="0"/>
              <a:t>(a, b, step), </a:t>
            </a:r>
            <a:r>
              <a:rPr lang="nl-NL" baseline="0" dirty="0" err="1" smtClean="0"/>
              <a:t>np.random.randn</a:t>
            </a:r>
            <a:r>
              <a:rPr lang="nl-NL" baseline="0" dirty="0" smtClean="0"/>
              <a:t>(x, y)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50326-E5DD-4F11-958A-4BFAAE843C9B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667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 smtClean="0"/>
              <a:t>Doing</a:t>
            </a:r>
            <a:r>
              <a:rPr lang="nl-NL" baseline="0" dirty="0" smtClean="0"/>
              <a:t> Data </a:t>
            </a:r>
            <a:r>
              <a:rPr lang="nl-NL" baseline="0" dirty="0" err="1" smtClean="0"/>
              <a:t>Science</a:t>
            </a:r>
            <a:r>
              <a:rPr lang="nl-NL" baseline="0" dirty="0" smtClean="0"/>
              <a:t> is a </a:t>
            </a:r>
            <a:r>
              <a:rPr lang="nl-NL" baseline="0" dirty="0" err="1" smtClean="0"/>
              <a:t>good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book</a:t>
            </a:r>
            <a:r>
              <a:rPr lang="nl-NL" baseline="0" dirty="0" smtClean="0"/>
              <a:t>, focus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theory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includes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math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aseline="0" dirty="0" err="1" smtClean="0"/>
              <a:t>Scikit-learn</a:t>
            </a:r>
            <a:r>
              <a:rPr lang="nl-NL" baseline="0" dirty="0" smtClean="0"/>
              <a:t> is more practical. Shows </a:t>
            </a:r>
            <a:r>
              <a:rPr lang="nl-NL" baseline="0" dirty="0" err="1" smtClean="0"/>
              <a:t>how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program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Python </a:t>
            </a:r>
            <a:r>
              <a:rPr lang="nl-NL" baseline="0" dirty="0" err="1" smtClean="0"/>
              <a:t>scikit-learn</a:t>
            </a:r>
            <a:r>
              <a:rPr lang="nl-NL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50326-E5DD-4F11-958A-4BFAAE843C9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049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Along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course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learn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: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50326-E5DD-4F11-958A-4BFAAE843C9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2267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r>
              <a:rPr lang="nl-NL" dirty="0" smtClean="0"/>
              <a:t> </a:t>
            </a:r>
            <a:r>
              <a:rPr lang="nl-NL" dirty="0" err="1" smtClean="0"/>
              <a:t>lessons</a:t>
            </a:r>
            <a:r>
              <a:rPr lang="nl-NL" baseline="0" dirty="0" smtClean="0"/>
              <a:t> at a </a:t>
            </a:r>
            <a:r>
              <a:rPr lang="nl-NL" baseline="0" dirty="0" err="1" smtClean="0"/>
              <a:t>glance</a:t>
            </a:r>
            <a:r>
              <a:rPr lang="nl-NL" baseline="0" dirty="0" smtClean="0"/>
              <a:t>. 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@4: Focus is</a:t>
            </a:r>
            <a:r>
              <a:rPr lang="nl-NL" baseline="0" dirty="0" smtClean="0"/>
              <a:t> on </a:t>
            </a:r>
            <a:r>
              <a:rPr lang="nl-NL" baseline="0" dirty="0" err="1" smtClean="0"/>
              <a:t>understanding</a:t>
            </a:r>
            <a:r>
              <a:rPr lang="nl-NL" baseline="0" dirty="0" smtClean="0"/>
              <a:t> ML.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understand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something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before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program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!</a:t>
            </a:r>
          </a:p>
          <a:p>
            <a:r>
              <a:rPr lang="nl-NL" baseline="0" dirty="0" smtClean="0"/>
              <a:t>@5: Face </a:t>
            </a:r>
            <a:r>
              <a:rPr lang="nl-NL" baseline="0" dirty="0" err="1" smtClean="0"/>
              <a:t>recognition</a:t>
            </a:r>
            <a:r>
              <a:rPr lang="nl-NL" baseline="0" dirty="0" smtClean="0"/>
              <a:t> case!</a:t>
            </a:r>
          </a:p>
          <a:p>
            <a:r>
              <a:rPr lang="nl-NL" baseline="0" dirty="0" smtClean="0"/>
              <a:t>@7: </a:t>
            </a:r>
            <a:r>
              <a:rPr lang="nl-NL" baseline="0" dirty="0" err="1" smtClean="0"/>
              <a:t>Here</a:t>
            </a:r>
            <a:r>
              <a:rPr lang="nl-NL" baseline="0" dirty="0" smtClean="0"/>
              <a:t> we </a:t>
            </a:r>
            <a:r>
              <a:rPr lang="nl-NL" baseline="0" dirty="0" err="1" smtClean="0"/>
              <a:t>will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original</a:t>
            </a:r>
            <a:r>
              <a:rPr lang="nl-NL" baseline="0" dirty="0" smtClean="0"/>
              <a:t> Titanic dataset. </a:t>
            </a:r>
            <a:r>
              <a:rPr lang="nl-NL" baseline="0" dirty="0" err="1" smtClean="0"/>
              <a:t>Who</a:t>
            </a:r>
            <a:r>
              <a:rPr lang="nl-NL" baseline="0" dirty="0" smtClean="0"/>
              <a:t> has a high chance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survive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disaster?</a:t>
            </a:r>
          </a:p>
          <a:p>
            <a:r>
              <a:rPr lang="nl-NL" baseline="0" dirty="0" smtClean="0"/>
              <a:t>@9: </a:t>
            </a:r>
            <a:r>
              <a:rPr lang="nl-NL" baseline="0" dirty="0" err="1" smtClean="0"/>
              <a:t>Handwriting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recognition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50326-E5DD-4F11-958A-4BFAAE843C9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27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 smtClean="0"/>
              <a:t>Based on 10 </a:t>
            </a:r>
            <a:r>
              <a:rPr lang="en-US" noProof="0" dirty="0" err="1" smtClean="0"/>
              <a:t>yrs</a:t>
            </a:r>
            <a:r>
              <a:rPr lang="en-US" noProof="0" dirty="0" smtClean="0"/>
              <a:t> programming language research at CWI (centrum </a:t>
            </a:r>
            <a:r>
              <a:rPr lang="en-US" noProof="0" dirty="0" err="1" smtClean="0"/>
              <a:t>Wiskunde</a:t>
            </a:r>
            <a:r>
              <a:rPr lang="en-US" noProof="0" dirty="0" smtClean="0"/>
              <a:t> &amp; </a:t>
            </a:r>
            <a:r>
              <a:rPr lang="en-US" noProof="0" dirty="0" err="1" smtClean="0"/>
              <a:t>Informatica</a:t>
            </a:r>
            <a:r>
              <a:rPr lang="en-US" noProof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BDFL: </a:t>
            </a:r>
            <a:r>
              <a:rPr lang="nl-NL" dirty="0" err="1" smtClean="0"/>
              <a:t>Benevolent</a:t>
            </a:r>
            <a:r>
              <a:rPr lang="nl-NL" dirty="0" smtClean="0"/>
              <a:t> Dictator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Life: Guido van Rossem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 smtClean="0"/>
              <a:t>Source of inspiration for many other languages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0BC3E-DEEC-45A1-838E-FD9EB3EB36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1882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scikit-lear</a:t>
            </a:r>
            <a:r>
              <a:rPr lang="nl-NL" dirty="0" smtClean="0"/>
              <a:t> is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machine </a:t>
            </a:r>
            <a:r>
              <a:rPr lang="nl-NL" dirty="0" err="1" smtClean="0"/>
              <a:t>learning</a:t>
            </a:r>
            <a:r>
              <a:rPr lang="nl-NL" baseline="0" dirty="0" smtClean="0"/>
              <a:t> module in Python;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mist well </a:t>
            </a:r>
            <a:r>
              <a:rPr lang="nl-NL" baseline="0" dirty="0" err="1" smtClean="0"/>
              <a:t>known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though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0BC3E-DEEC-45A1-838E-FD9EB3EB36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0792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0BC3E-DEEC-45A1-838E-FD9EB3EB361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4969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0BC3E-DEEC-45A1-838E-FD9EB3EB361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611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50326-E5DD-4F11-958A-4BFAAE843C9B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007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 smtClean="0"/>
              <a:t>Klik om de tekststijl van het sjabloon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D2B493-C1EE-714C-B8A9-F38F4D8CE6E7}" type="datetimeFigureOut">
              <a:rPr lang="nl-NL" smtClean="0"/>
              <a:t>04-09-17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1738642" y="4767263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610267" cy="274637"/>
          </a:xfrm>
          <a:prstGeom prst="rect">
            <a:avLst/>
          </a:prstGeom>
        </p:spPr>
        <p:txBody>
          <a:bodyPr/>
          <a:lstStyle/>
          <a:p>
            <a:fld id="{F3BC6476-EA18-C04A-BD06-B622CA55CE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blad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2645832" y="4630341"/>
            <a:ext cx="4136854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1A7FFB-7E9A-E347-8F80-8E2C647B3625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645832" y="1065389"/>
            <a:ext cx="6108523" cy="2476500"/>
          </a:xfrm>
        </p:spPr>
        <p:txBody>
          <a:bodyPr anchor="t"/>
          <a:lstStyle>
            <a:lvl1pPr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 van presentatie bewerken</a:t>
            </a:r>
          </a:p>
        </p:txBody>
      </p:sp>
    </p:spTree>
    <p:extLst>
      <p:ext uri="{BB962C8B-B14F-4D97-AF65-F5344CB8AC3E}">
        <p14:creationId xmlns:p14="http://schemas.microsoft.com/office/powerpoint/2010/main" val="3480479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24362" y="206375"/>
            <a:ext cx="6162437" cy="8572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Titel </a:t>
            </a:r>
            <a:r>
              <a:rPr lang="nl-NL" dirty="0" err="1" smtClean="0"/>
              <a:t>volgblad</a:t>
            </a:r>
            <a:r>
              <a:rPr lang="nl-NL" dirty="0" smtClean="0"/>
              <a:t> </a:t>
            </a:r>
            <a:r>
              <a:rPr lang="nl-NL" dirty="0" err="1" smtClean="0"/>
              <a:t>Arial</a:t>
            </a:r>
            <a:r>
              <a:rPr lang="nl-NL" dirty="0" smtClean="0"/>
              <a:t> 28pt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524361" y="1200151"/>
            <a:ext cx="3007423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4235" y="1200150"/>
            <a:ext cx="3022565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24361" y="4630341"/>
            <a:ext cx="4258325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37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5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Titel van presentatie, </a:t>
            </a:r>
            <a:r>
              <a:rPr lang="nl-NL" dirty="0" err="1" smtClean="0"/>
              <a:t>Arial</a:t>
            </a:r>
            <a:r>
              <a:rPr lang="nl-NL" dirty="0" smtClean="0"/>
              <a:t> 32pt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5" r:id="rId2"/>
    <p:sldLayoutId id="2147483826" r:id="rId3"/>
    <p:sldLayoutId id="2147483830" r:id="rId4"/>
    <p:sldLayoutId id="2147483831" r:id="rId5"/>
    <p:sldLayoutId id="2147483832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selfdrivingcar/" TargetMode="Externa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.lambooij@fontys.n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intro-to-machine-learning--ud120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DS </a:t>
            </a:r>
            <a:r>
              <a:rPr lang="nl-NL" dirty="0" smtClean="0"/>
              <a:t>ML – Week 1</a:t>
            </a:r>
            <a:br>
              <a:rPr lang="nl-NL" dirty="0" smtClean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Machine </a:t>
            </a:r>
            <a:r>
              <a:rPr lang="nl-NL" dirty="0" smtClean="0"/>
              <a:t>Learning</a:t>
            </a:r>
            <a:br>
              <a:rPr lang="nl-NL" dirty="0" smtClean="0"/>
            </a:br>
            <a:r>
              <a:rPr lang="nl-NL" dirty="0" err="1" smtClean="0"/>
              <a:t>Introduction</a:t>
            </a:r>
            <a:r>
              <a:rPr lang="nl-NL" dirty="0" smtClean="0"/>
              <a:t>, Python, </a:t>
            </a:r>
            <a:br>
              <a:rPr lang="nl-NL" dirty="0" smtClean="0"/>
            </a:br>
            <a:r>
              <a:rPr lang="nl-NL" dirty="0" err="1" smtClean="0"/>
              <a:t>NumPy</a:t>
            </a:r>
            <a:r>
              <a:rPr lang="nl-NL" dirty="0" smtClean="0"/>
              <a:t> &amp; </a:t>
            </a:r>
            <a:r>
              <a:rPr lang="nl-NL" dirty="0" err="1" smtClean="0"/>
              <a:t>Pandas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12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Learning </a:t>
            </a:r>
            <a:r>
              <a:rPr lang="nl-NL" dirty="0" err="1" smtClean="0"/>
              <a:t>Products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 smtClean="0"/>
              <a:t>With</a:t>
            </a:r>
            <a:r>
              <a:rPr lang="nl-NL" dirty="0" smtClean="0"/>
              <a:t> Machine Learning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amazing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&amp; services!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 smtClean="0">
                <a:solidFill>
                  <a:srgbClr val="0070C0"/>
                </a:solidFill>
              </a:rPr>
              <a:t>Self-driving</a:t>
            </a:r>
            <a:r>
              <a:rPr lang="nl-NL" dirty="0" smtClean="0">
                <a:solidFill>
                  <a:srgbClr val="0070C0"/>
                </a:solidFill>
              </a:rPr>
              <a:t> </a:t>
            </a:r>
            <a:r>
              <a:rPr lang="nl-NL" dirty="0" err="1" smtClean="0">
                <a:solidFill>
                  <a:srgbClr val="0070C0"/>
                </a:solidFill>
              </a:rPr>
              <a:t>Cars</a:t>
            </a:r>
            <a:endParaRPr lang="nl-NL" dirty="0" smtClean="0">
              <a:solidFill>
                <a:srgbClr val="0070C0"/>
              </a:solidFill>
            </a:endParaRPr>
          </a:p>
          <a:p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Afbeelding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72" y="1815968"/>
            <a:ext cx="3402758" cy="18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</a:t>
            </a:r>
            <a:r>
              <a:rPr lang="nl-NL" dirty="0" err="1" smtClean="0"/>
              <a:t>Objectives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4338605" cy="2894954"/>
          </a:xfrm>
        </p:spPr>
        <p:txBody>
          <a:bodyPr>
            <a:noAutofit/>
          </a:bodyPr>
          <a:lstStyle/>
          <a:p>
            <a:r>
              <a:rPr lang="en-US" sz="1600" dirty="0"/>
              <a:t>Assess if a prediction problem can be molded into a machine learning </a:t>
            </a:r>
            <a:r>
              <a:rPr lang="en-US" sz="1600" dirty="0" smtClean="0"/>
              <a:t>paradigm.</a:t>
            </a:r>
          </a:p>
          <a:p>
            <a:r>
              <a:rPr lang="en-US" sz="1600" dirty="0"/>
              <a:t>Adapt data to make it suitable for a machine </a:t>
            </a:r>
            <a:r>
              <a:rPr lang="en-US" sz="1600" dirty="0" smtClean="0"/>
              <a:t>learning.</a:t>
            </a:r>
            <a:endParaRPr lang="en-US" sz="1600" dirty="0"/>
          </a:p>
          <a:p>
            <a:r>
              <a:rPr lang="en-US" sz="1600" dirty="0"/>
              <a:t>Critically choose a machine learning model to solve a </a:t>
            </a:r>
            <a:r>
              <a:rPr lang="en-US" sz="1600" dirty="0" smtClean="0"/>
              <a:t>problem.</a:t>
            </a:r>
          </a:p>
          <a:p>
            <a:r>
              <a:rPr lang="en-US" sz="1600" dirty="0"/>
              <a:t>Work with </a:t>
            </a:r>
            <a:r>
              <a:rPr lang="en-US" sz="1600" dirty="0" smtClean="0"/>
              <a:t>the Python </a:t>
            </a:r>
            <a:r>
              <a:rPr lang="en-US" sz="1600" dirty="0"/>
              <a:t>modules </a:t>
            </a:r>
            <a:r>
              <a:rPr lang="en-US" sz="1600" dirty="0" err="1" smtClean="0"/>
              <a:t>Scikit</a:t>
            </a:r>
            <a:r>
              <a:rPr lang="en-US" sz="1600" dirty="0" smtClean="0"/>
              <a:t>-Learn</a:t>
            </a:r>
            <a:r>
              <a:rPr lang="en-US" sz="1600" dirty="0"/>
              <a:t>, </a:t>
            </a:r>
            <a:r>
              <a:rPr lang="en-US" sz="1600" dirty="0" err="1" smtClean="0"/>
              <a:t>NumPy</a:t>
            </a:r>
            <a:r>
              <a:rPr lang="en-US" sz="1600" dirty="0" smtClean="0"/>
              <a:t>, Pandas, and </a:t>
            </a:r>
            <a:r>
              <a:rPr lang="en-US" sz="1600" dirty="0" err="1" smtClean="0"/>
              <a:t>Matplotlib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Assess the quality and reliability of your model-based </a:t>
            </a:r>
            <a:r>
              <a:rPr lang="en-US" sz="1600" dirty="0" smtClean="0"/>
              <a:t>prediction.</a:t>
            </a:r>
            <a:endParaRPr lang="en-US" sz="1600" dirty="0"/>
          </a:p>
          <a:p>
            <a:r>
              <a:rPr lang="en-US" sz="1600" dirty="0"/>
              <a:t>Present your data analysis in an </a:t>
            </a:r>
            <a:r>
              <a:rPr lang="en-US" sz="1600" dirty="0" err="1"/>
              <a:t>IPython</a:t>
            </a:r>
            <a:r>
              <a:rPr lang="en-US" sz="1600" dirty="0"/>
              <a:t> Notebook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92" y="1381184"/>
            <a:ext cx="4393952" cy="27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Learning </a:t>
            </a:r>
            <a:r>
              <a:rPr lang="nl-NL" dirty="0" err="1" smtClean="0"/>
              <a:t>Lessons</a:t>
            </a:r>
            <a:endParaRPr lang="nl-NL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5673339"/>
              </p:ext>
            </p:extLst>
          </p:nvPr>
        </p:nvGraphicFramePr>
        <p:xfrm>
          <a:off x="558000" y="1006025"/>
          <a:ext cx="6721200" cy="31205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000"/>
                <a:gridCol w="6343200"/>
              </a:tblGrid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wk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topics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</a:tr>
              <a:tr h="2228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Python / </a:t>
                      </a:r>
                      <a:r>
                        <a:rPr lang="en-US" sz="12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Numpy</a:t>
                      </a: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/ </a:t>
                      </a: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Pandas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Unsupervised Learning: Clustering, Feature Engineering, PCA</a:t>
                      </a: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Supervised Learning: Classification by Eye, K-NN</a:t>
                      </a: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Support Vector Machines, K-fold cross-validation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Neural Networks, </a:t>
                      </a:r>
                      <a:r>
                        <a:rPr lang="en-US" sz="1200" dirty="0" err="1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Hyperparameters</a:t>
                      </a: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/</a:t>
                      </a:r>
                      <a:r>
                        <a:rPr lang="en-US" sz="1200" dirty="0" err="1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GridSearch</a:t>
                      </a: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Naive Bayes, Decision </a:t>
                      </a: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Trees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Comparing </a:t>
                      </a: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Supervised Algorithms</a:t>
                      </a: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, Metrics, Investigating </a:t>
                      </a:r>
                      <a:r>
                        <a:rPr lang="en-US" sz="1200" dirty="0" err="1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Generalisation</a:t>
                      </a: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/>
                      </a:r>
                      <a:b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Intro </a:t>
                      </a: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individual ML </a:t>
                      </a: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challenge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Regression</a:t>
                      </a: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Bagging / </a:t>
                      </a: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Boosting,</a:t>
                      </a:r>
                      <a:r>
                        <a:rPr lang="en-US" sz="1200" baseline="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Approval dataset/plan individual ML challenge</a:t>
                      </a: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Tutoring ML / PT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13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Tutoring ML / PT</a:t>
                      </a: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14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Tutoring</a:t>
                      </a:r>
                      <a:r>
                        <a:rPr lang="en-US" sz="1200" baseline="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ML / PT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</a:tr>
              <a:tr h="1169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15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17" marR="5517" marT="5517" marB="5517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ML final assessments</a:t>
                      </a:r>
                    </a:p>
                  </a:txBody>
                  <a:tcPr marL="5517" marR="5517" marT="5517" marB="551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0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End </a:t>
            </a:r>
            <a:r>
              <a:rPr lang="nl-NL" dirty="0" err="1" smtClean="0"/>
              <a:t>Terms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002800" cy="2894954"/>
          </a:xfrm>
        </p:spPr>
        <p:txBody>
          <a:bodyPr>
            <a:normAutofit/>
          </a:bodyPr>
          <a:lstStyle/>
          <a:p>
            <a:r>
              <a:rPr lang="nl-NL" dirty="0" smtClean="0"/>
              <a:t>Show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have </a:t>
            </a:r>
            <a:r>
              <a:rPr lang="nl-NL" dirty="0" err="1" smtClean="0"/>
              <a:t>mastered</a:t>
            </a:r>
            <a:r>
              <a:rPr lang="nl-NL" dirty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ML </a:t>
            </a:r>
            <a:r>
              <a:rPr lang="nl-NL" dirty="0" err="1" smtClean="0"/>
              <a:t>learning</a:t>
            </a:r>
            <a:r>
              <a:rPr lang="nl-NL" dirty="0" smtClean="0"/>
              <a:t> </a:t>
            </a:r>
            <a:r>
              <a:rPr lang="nl-NL" dirty="0" err="1" smtClean="0"/>
              <a:t>objectives</a:t>
            </a:r>
            <a:r>
              <a:rPr lang="nl-NL" dirty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individual</a:t>
            </a:r>
            <a:r>
              <a:rPr lang="nl-NL" dirty="0" smtClean="0"/>
              <a:t> project (in week 11 </a:t>
            </a:r>
            <a:r>
              <a:rPr lang="mr-IN" dirty="0" smtClean="0"/>
              <a:t>–</a:t>
            </a:r>
            <a:r>
              <a:rPr lang="nl-NL" dirty="0" smtClean="0"/>
              <a:t> 15).</a:t>
            </a:r>
            <a:endParaRPr lang="nl-NL" sz="1200" dirty="0" smtClean="0"/>
          </a:p>
          <a:p>
            <a:endParaRPr lang="nl-NL" dirty="0" smtClean="0"/>
          </a:p>
          <a:p>
            <a:r>
              <a:rPr lang="nl-NL" dirty="0" err="1" smtClean="0"/>
              <a:t>Final</a:t>
            </a:r>
            <a:r>
              <a:rPr lang="nl-NL" dirty="0" smtClean="0"/>
              <a:t> ML interview in week 15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7718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858800" cy="2894954"/>
          </a:xfrm>
        </p:spPr>
        <p:txBody>
          <a:bodyPr/>
          <a:lstStyle/>
          <a:p>
            <a:r>
              <a:rPr lang="en-US" b="1" dirty="0" smtClean="0"/>
              <a:t>Python (most popular DS language)</a:t>
            </a:r>
          </a:p>
          <a:p>
            <a:r>
              <a:rPr lang="en-US" b="1" dirty="0" err="1" smtClean="0"/>
              <a:t>NumPy</a:t>
            </a:r>
            <a:r>
              <a:rPr lang="en-US" b="1" dirty="0" smtClean="0"/>
              <a:t> (data wrangling)</a:t>
            </a:r>
          </a:p>
          <a:p>
            <a:r>
              <a:rPr lang="en-US" b="1" dirty="0" smtClean="0"/>
              <a:t>Pandas (data wrangling)</a:t>
            </a:r>
          </a:p>
          <a:p>
            <a:r>
              <a:rPr lang="en-US" b="1" dirty="0" err="1"/>
              <a:t>MatPlotLib</a:t>
            </a:r>
            <a:r>
              <a:rPr lang="en-US" b="1" dirty="0"/>
              <a:t> </a:t>
            </a:r>
            <a:r>
              <a:rPr lang="en-US" b="1" dirty="0" smtClean="0"/>
              <a:t>(</a:t>
            </a:r>
            <a:r>
              <a:rPr lang="en-US" b="1" dirty="0" err="1" smtClean="0"/>
              <a:t>visualisation</a:t>
            </a:r>
            <a:r>
              <a:rPr lang="en-US" b="1" dirty="0" smtClean="0"/>
              <a:t>)</a:t>
            </a:r>
          </a:p>
          <a:p>
            <a:r>
              <a:rPr lang="en-US" b="1" dirty="0" err="1" smtClean="0"/>
              <a:t>Jupyter</a:t>
            </a:r>
            <a:r>
              <a:rPr lang="en-US" b="1" dirty="0" smtClean="0"/>
              <a:t> Notebook (calculation and recording your work)</a:t>
            </a:r>
          </a:p>
          <a:p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-learn (</a:t>
            </a:r>
            <a:r>
              <a:rPr lang="en-US" dirty="0" err="1" smtClean="0"/>
              <a:t>sklearn</a:t>
            </a:r>
            <a:r>
              <a:rPr lang="en-US" dirty="0" smtClean="0"/>
              <a:t>, the actual machine learning library)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75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</a:t>
            </a:r>
            <a:r>
              <a:rPr lang="en-US" noProof="0" dirty="0" smtClean="0"/>
              <a:t>ython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 smtClean="0"/>
              <a:t>First released early 90s</a:t>
            </a:r>
          </a:p>
          <a:p>
            <a:r>
              <a:rPr lang="en-US" noProof="0" dirty="0" smtClean="0"/>
              <a:t>BDFL is Dutch!</a:t>
            </a:r>
          </a:p>
          <a:p>
            <a:r>
              <a:rPr lang="en-US" dirty="0"/>
              <a:t>G</a:t>
            </a:r>
            <a:r>
              <a:rPr lang="en-US" noProof="0" dirty="0" err="1" smtClean="0"/>
              <a:t>eneral</a:t>
            </a:r>
            <a:r>
              <a:rPr lang="en-US" noProof="0" dirty="0" smtClean="0"/>
              <a:t> purpose scripting language</a:t>
            </a:r>
          </a:p>
          <a:p>
            <a:r>
              <a:rPr lang="en-US" noProof="0" dirty="0" smtClean="0"/>
              <a:t>Wraps many C(++) and Fortran based libraries</a:t>
            </a:r>
          </a:p>
          <a:p>
            <a:r>
              <a:rPr lang="en-US" noProof="0" dirty="0" smtClean="0"/>
              <a:t>Standard (for prototyping) in scientific computing</a:t>
            </a:r>
          </a:p>
          <a:p>
            <a:r>
              <a:rPr lang="en-US" noProof="0" dirty="0" smtClean="0"/>
              <a:t>Lots of domain specific libraries (</a:t>
            </a:r>
            <a:r>
              <a:rPr lang="en-US" noProof="0" dirty="0" err="1" smtClean="0"/>
              <a:t>e.g</a:t>
            </a:r>
            <a:r>
              <a:rPr lang="en-US" noProof="0" dirty="0" smtClean="0"/>
              <a:t> for machine learning)</a:t>
            </a:r>
          </a:p>
          <a:p>
            <a:r>
              <a:rPr lang="en-US" noProof="0" dirty="0" smtClean="0"/>
              <a:t>Thriving community; remains innovative</a:t>
            </a:r>
          </a:p>
          <a:p>
            <a:r>
              <a:rPr lang="en-US" noProof="0" dirty="0" smtClean="0"/>
              <a:t>Available on many platforms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07" y="273844"/>
            <a:ext cx="1607344" cy="16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Machine Learning in Python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A few different libs available</a:t>
            </a:r>
          </a:p>
          <a:p>
            <a:r>
              <a:rPr lang="en-US" noProof="0" dirty="0" err="1" smtClean="0"/>
              <a:t>scikit</a:t>
            </a:r>
            <a:r>
              <a:rPr lang="en-US" noProof="0" dirty="0" smtClean="0"/>
              <a:t>-learn is the standard (that we adopt)</a:t>
            </a:r>
          </a:p>
          <a:p>
            <a:r>
              <a:rPr lang="en-US" noProof="0" dirty="0" smtClean="0"/>
              <a:t>Based on </a:t>
            </a:r>
            <a:r>
              <a:rPr lang="en-US" noProof="0" dirty="0" err="1" smtClean="0"/>
              <a:t>NumPy</a:t>
            </a:r>
            <a:r>
              <a:rPr lang="en-US" noProof="0" dirty="0" smtClean="0"/>
              <a:t> and </a:t>
            </a:r>
            <a:r>
              <a:rPr lang="en-US" noProof="0" dirty="0" err="1" smtClean="0"/>
              <a:t>SciPy</a:t>
            </a:r>
            <a:endParaRPr lang="en-US" noProof="0" dirty="0" smtClean="0"/>
          </a:p>
          <a:p>
            <a:r>
              <a:rPr lang="en-US" dirty="0"/>
              <a:t>O</a:t>
            </a:r>
            <a:r>
              <a:rPr lang="en-US" noProof="0" dirty="0" err="1" smtClean="0"/>
              <a:t>ften</a:t>
            </a:r>
            <a:r>
              <a:rPr lang="en-US" noProof="0" dirty="0" smtClean="0"/>
              <a:t> used with </a:t>
            </a:r>
            <a:r>
              <a:rPr lang="en-US" dirty="0" smtClean="0"/>
              <a:t>m</a:t>
            </a:r>
            <a:r>
              <a:rPr lang="en-US" noProof="0" dirty="0" err="1" smtClean="0"/>
              <a:t>atplotlib</a:t>
            </a:r>
            <a:endParaRPr lang="en-US" noProof="0" dirty="0" smtClean="0"/>
          </a:p>
          <a:p>
            <a:r>
              <a:rPr lang="en-US" dirty="0"/>
              <a:t>D</a:t>
            </a:r>
            <a:r>
              <a:rPr lang="en-US" dirty="0" smtClean="0"/>
              <a:t>ata preparation in pandas</a:t>
            </a:r>
            <a:endParaRPr lang="en-US" noProof="0" dirty="0" smtClean="0"/>
          </a:p>
          <a:p>
            <a:r>
              <a:rPr lang="en-US" dirty="0"/>
              <a:t>O</a:t>
            </a:r>
            <a:r>
              <a:rPr lang="en-US" noProof="0" dirty="0" err="1" smtClean="0"/>
              <a:t>ften</a:t>
            </a:r>
            <a:r>
              <a:rPr lang="en-US" noProof="0" dirty="0" smtClean="0"/>
              <a:t> applied in IPython Notebooks</a:t>
            </a:r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373" y="2598020"/>
            <a:ext cx="1428750" cy="25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373" y="2177979"/>
            <a:ext cx="1000125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598" y="2906623"/>
            <a:ext cx="2971800" cy="378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498" y="26826"/>
            <a:ext cx="1607344" cy="16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27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noProof="0" dirty="0" smtClean="0"/>
              <a:t> </a:t>
            </a:r>
            <a:r>
              <a:rPr lang="en-US" noProof="0" dirty="0" smtClean="0"/>
              <a:t>Notebook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/>
              <a:t>O</a:t>
            </a:r>
            <a:r>
              <a:rPr lang="en-US" sz="2000" b="1" noProof="0" dirty="0" err="1" smtClean="0"/>
              <a:t>ur</a:t>
            </a:r>
            <a:r>
              <a:rPr lang="en-US" sz="2000" b="1" noProof="0" dirty="0" smtClean="0"/>
              <a:t> tool of choice</a:t>
            </a:r>
            <a:r>
              <a:rPr lang="en-US" sz="2000" noProof="0" dirty="0" smtClean="0"/>
              <a:t>; </a:t>
            </a:r>
            <a:r>
              <a:rPr lang="en-US" sz="2000" b="1" noProof="0" dirty="0" smtClean="0"/>
              <a:t>you'll love it </a:t>
            </a:r>
            <a:r>
              <a:rPr lang="en-US" sz="2000" noProof="0" dirty="0" smtClean="0"/>
              <a:t>(… we hope)</a:t>
            </a:r>
          </a:p>
          <a:p>
            <a:endParaRPr lang="en-US" sz="2000" dirty="0" smtClean="0"/>
          </a:p>
          <a:p>
            <a:r>
              <a:rPr lang="en-US" sz="2000" dirty="0" smtClean="0"/>
              <a:t>S</a:t>
            </a:r>
            <a:r>
              <a:rPr lang="en-US" sz="2000" noProof="0" dirty="0" err="1" smtClean="0"/>
              <a:t>tandard</a:t>
            </a:r>
            <a:r>
              <a:rPr lang="en-US" sz="2000" noProof="0" dirty="0" smtClean="0"/>
              <a:t> </a:t>
            </a:r>
            <a:r>
              <a:rPr lang="en-US" sz="2000" noProof="0" dirty="0" smtClean="0"/>
              <a:t>for exploratory research with Python</a:t>
            </a:r>
          </a:p>
          <a:p>
            <a:endParaRPr lang="en-US" sz="2000" dirty="0" smtClean="0"/>
          </a:p>
          <a:p>
            <a:r>
              <a:rPr lang="en-US" sz="2000" dirty="0" smtClean="0"/>
              <a:t>B</a:t>
            </a:r>
            <a:r>
              <a:rPr lang="en-US" sz="2000" noProof="0" dirty="0" err="1" smtClean="0"/>
              <a:t>ase</a:t>
            </a:r>
            <a:r>
              <a:rPr lang="en-US" sz="2000" noProof="0" dirty="0" smtClean="0"/>
              <a:t> </a:t>
            </a:r>
            <a:r>
              <a:rPr lang="en-US" sz="2000" noProof="0" dirty="0" smtClean="0"/>
              <a:t>for reproducible research</a:t>
            </a:r>
          </a:p>
          <a:p>
            <a:endParaRPr lang="en-US" sz="2000" dirty="0" smtClean="0"/>
          </a:p>
          <a:p>
            <a:r>
              <a:rPr lang="en-US" sz="2000" dirty="0" smtClean="0"/>
              <a:t>C</a:t>
            </a:r>
            <a:r>
              <a:rPr lang="en-US" sz="2000" noProof="0" dirty="0" err="1" smtClean="0"/>
              <a:t>ombination</a:t>
            </a:r>
            <a:r>
              <a:rPr lang="en-US" sz="2000" noProof="0" dirty="0" smtClean="0"/>
              <a:t> </a:t>
            </a:r>
            <a:r>
              <a:rPr lang="en-US" sz="2000" noProof="0" dirty="0" smtClean="0"/>
              <a:t>of algorithms (in Python) and their annotations/explanation (in Markdown)</a:t>
            </a:r>
          </a:p>
          <a:p>
            <a:endParaRPr lang="en-US" sz="2000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07" y="273844"/>
            <a:ext cx="1607344" cy="16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Control Structures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an indentation based language: uses whitespace instead of curly braces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07" y="2101058"/>
            <a:ext cx="3502430" cy="1760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46" y="2492434"/>
            <a:ext cx="4161953" cy="1369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455" y="95654"/>
            <a:ext cx="2178844" cy="117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6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Comprehension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compound data structure with a </a:t>
            </a:r>
            <a:br>
              <a:rPr lang="en-US" dirty="0" smtClean="0"/>
            </a:br>
            <a:r>
              <a:rPr lang="en-US" dirty="0" smtClean="0"/>
              <a:t>math-like language construction</a:t>
            </a:r>
          </a:p>
          <a:p>
            <a:r>
              <a:rPr lang="en-US" dirty="0" smtClean="0"/>
              <a:t>Typical Python idiom: you will see it a lot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[x for x in range(10,100) if x%2 = 0 and x%3 = 0]</a:t>
            </a:r>
          </a:p>
          <a:p>
            <a:pPr lvl="1"/>
            <a:r>
              <a:rPr lang="en-US" dirty="0" smtClean="0"/>
              <a:t>{x: x**</a:t>
            </a:r>
            <a:r>
              <a:rPr lang="en-US" dirty="0"/>
              <a:t>2 for </a:t>
            </a:r>
            <a:r>
              <a:rPr lang="en-US" dirty="0" smtClean="0"/>
              <a:t>x </a:t>
            </a:r>
            <a:r>
              <a:rPr lang="en-US" dirty="0"/>
              <a:t>in range(5)}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384" y="374451"/>
            <a:ext cx="3250406" cy="7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1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000" dirty="0" err="1" smtClean="0"/>
              <a:t>Who</a:t>
            </a:r>
            <a:r>
              <a:rPr lang="nl-NL" sz="2000" dirty="0" smtClean="0"/>
              <a:t> are </a:t>
            </a:r>
            <a:r>
              <a:rPr lang="nl-NL" sz="2000" dirty="0" err="1" smtClean="0"/>
              <a:t>your</a:t>
            </a:r>
            <a:r>
              <a:rPr lang="nl-NL" sz="2000" dirty="0" smtClean="0"/>
              <a:t> Teachers?</a:t>
            </a:r>
            <a:endParaRPr lang="nl-NL" sz="2000" dirty="0"/>
          </a:p>
          <a:p>
            <a:r>
              <a:rPr lang="nl-NL" sz="2000" dirty="0" smtClean="0"/>
              <a:t>Machine Learning </a:t>
            </a:r>
            <a:r>
              <a:rPr lang="nl-NL" sz="2000" dirty="0" err="1" smtClean="0"/>
              <a:t>Products</a:t>
            </a:r>
            <a:endParaRPr lang="nl-NL" sz="2000" dirty="0" smtClean="0"/>
          </a:p>
          <a:p>
            <a:r>
              <a:rPr lang="nl-NL" sz="2000" dirty="0" smtClean="0"/>
              <a:t>Learning </a:t>
            </a:r>
            <a:r>
              <a:rPr lang="nl-NL" sz="2000" dirty="0" err="1" smtClean="0"/>
              <a:t>Objectives</a:t>
            </a:r>
            <a:endParaRPr lang="nl-NL" sz="2000" dirty="0" smtClean="0"/>
          </a:p>
          <a:p>
            <a:r>
              <a:rPr lang="nl-NL" sz="2000" dirty="0" err="1" smtClean="0"/>
              <a:t>Overview</a:t>
            </a:r>
            <a:r>
              <a:rPr lang="nl-NL" sz="2000" dirty="0" smtClean="0"/>
              <a:t> Machine Learning </a:t>
            </a:r>
            <a:r>
              <a:rPr lang="nl-NL" sz="2000" dirty="0" err="1" smtClean="0"/>
              <a:t>Lessons</a:t>
            </a:r>
            <a:endParaRPr lang="nl-NL" sz="2000" dirty="0" smtClean="0"/>
          </a:p>
          <a:p>
            <a:r>
              <a:rPr lang="nl-NL" sz="2000" dirty="0" err="1" smtClean="0"/>
              <a:t>Material</a:t>
            </a:r>
            <a:endParaRPr lang="nl-NL" sz="2000" dirty="0" smtClean="0"/>
          </a:p>
          <a:p>
            <a:r>
              <a:rPr lang="nl-NL" sz="2000" dirty="0" smtClean="0"/>
              <a:t>Pre-</a:t>
            </a:r>
            <a:r>
              <a:rPr lang="nl-NL" sz="2000" dirty="0" err="1" smtClean="0"/>
              <a:t>requisites</a:t>
            </a:r>
            <a:r>
              <a:rPr lang="nl-NL" sz="2000" dirty="0" smtClean="0"/>
              <a:t> &amp; </a:t>
            </a:r>
            <a:r>
              <a:rPr lang="nl-NL" sz="2000" dirty="0" err="1" smtClean="0"/>
              <a:t>expectations</a:t>
            </a:r>
            <a:r>
              <a:rPr lang="nl-NL" sz="2000" dirty="0" smtClean="0"/>
              <a:t>? </a:t>
            </a:r>
          </a:p>
          <a:p>
            <a:endParaRPr lang="nl-NL" sz="2000" dirty="0" smtClean="0"/>
          </a:p>
          <a:p>
            <a:endParaRPr lang="nl-NL" sz="2000" dirty="0" smtClean="0"/>
          </a:p>
        </p:txBody>
      </p:sp>
    </p:spTree>
    <p:extLst>
      <p:ext uri="{BB962C8B-B14F-4D97-AF65-F5344CB8AC3E}">
        <p14:creationId xmlns:p14="http://schemas.microsoft.com/office/powerpoint/2010/main" val="14553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List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Most </a:t>
            </a:r>
            <a:r>
              <a:rPr lang="en-US" dirty="0"/>
              <a:t>versatile </a:t>
            </a:r>
            <a:r>
              <a:rPr lang="en-US" dirty="0" smtClean="0"/>
              <a:t>Python type.</a:t>
            </a:r>
          </a:p>
          <a:p>
            <a:r>
              <a:rPr lang="en-US" dirty="0" smtClean="0"/>
              <a:t>Written </a:t>
            </a:r>
            <a:r>
              <a:rPr lang="en-US" dirty="0"/>
              <a:t>as </a:t>
            </a:r>
            <a:r>
              <a:rPr lang="en-US" dirty="0" smtClean="0"/>
              <a:t>comma-separated </a:t>
            </a:r>
            <a:r>
              <a:rPr lang="en-US" dirty="0"/>
              <a:t>values (items) between square brackets. </a:t>
            </a:r>
            <a:endParaRPr lang="en-US" dirty="0" smtClean="0"/>
          </a:p>
          <a:p>
            <a:r>
              <a:rPr lang="en-US" dirty="0" smtClean="0"/>
              <a:t>Lists </a:t>
            </a:r>
            <a:r>
              <a:rPr lang="en-US" dirty="0"/>
              <a:t>might contain items of different </a:t>
            </a:r>
            <a:r>
              <a:rPr lang="en-US" dirty="0" smtClean="0"/>
              <a:t>types (but </a:t>
            </a:r>
            <a:r>
              <a:rPr lang="en-US" dirty="0"/>
              <a:t>usually the </a:t>
            </a:r>
            <a:r>
              <a:rPr lang="en-US" dirty="0" smtClean="0"/>
              <a:t>all items have </a:t>
            </a:r>
            <a:r>
              <a:rPr lang="en-US" dirty="0"/>
              <a:t>the same </a:t>
            </a:r>
            <a:r>
              <a:rPr lang="en-US" dirty="0" smtClean="0"/>
              <a:t>type).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NL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squares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[1, 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9, 16, 25]</a:t>
            </a:r>
            <a:b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[1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[], '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Fontys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b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List comprehension (idiomatic Python):</a:t>
            </a:r>
          </a:p>
          <a:p>
            <a:pPr marL="358775" indent="-358775" defTabSz="358775">
              <a:buNone/>
            </a:pPr>
            <a:r>
              <a:rPr lang="en-US" sz="1800" dirty="0">
                <a:solidFill>
                  <a:srgbClr val="0000FF"/>
                </a:solidFill>
                <a:latin typeface="+mn-lt"/>
                <a:cs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[x**2 for x in </a:t>
            </a: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range(10)] </a:t>
            </a:r>
            <a:b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0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List of lists: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[[1,2,3], [4,5,6]]</a:t>
            </a:r>
            <a:endParaRPr lang="nl-NL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Python: List </a:t>
            </a:r>
            <a:r>
              <a:rPr lang="nl-NL" dirty="0" err="1" smtClean="0"/>
              <a:t>Indexing</a:t>
            </a:r>
            <a:r>
              <a:rPr lang="nl-NL" dirty="0" smtClean="0"/>
              <a:t> &amp; </a:t>
            </a:r>
            <a:r>
              <a:rPr lang="nl-NL" dirty="0" err="1" smtClean="0"/>
              <a:t>Slicing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nl-NL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squares 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[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1,4,9,16,25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nl-NL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nl-NL" sz="24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Indexing</a:t>
            </a:r>
            <a:r>
              <a:rPr lang="nl-NL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is: 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squares[2]  </a:t>
            </a:r>
          </a:p>
          <a:p>
            <a:pPr marL="0" indent="0">
              <a:buNone/>
            </a:pP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NL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nl-NL" dirty="0" smtClean="0">
                <a:solidFill>
                  <a:srgbClr val="00B050"/>
                </a:solidFill>
              </a:rPr>
              <a:t> </a:t>
            </a:r>
            <a:r>
              <a:rPr lang="nl-NL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nl-NL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sz="2200" dirty="0" err="1" smtClean="0"/>
              <a:t>Slicing</a:t>
            </a:r>
            <a:r>
              <a:rPr lang="nl-NL" sz="2200" dirty="0" smtClean="0"/>
              <a:t>: </a:t>
            </a:r>
            <a:r>
              <a:rPr lang="nl-NL" sz="2200" dirty="0" err="1" smtClean="0"/>
              <a:t>What</a:t>
            </a:r>
            <a:r>
              <a:rPr lang="nl-NL" sz="2200" dirty="0" smtClean="0"/>
              <a:t> is:</a:t>
            </a:r>
            <a:br>
              <a:rPr lang="nl-NL" sz="2200" dirty="0" smtClean="0"/>
            </a:b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squares[0:3]</a:t>
            </a:r>
          </a:p>
          <a:p>
            <a:pPr marL="0" indent="0">
              <a:buNone/>
            </a:pPr>
            <a:r>
              <a:rPr lang="nl-NL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→ [1,4,9]</a:t>
            </a:r>
            <a:endParaRPr lang="nl-NL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squares[0:4:2]</a:t>
            </a:r>
          </a:p>
          <a:p>
            <a:pPr marL="0" indent="0">
              <a:buNone/>
            </a:pPr>
            <a:r>
              <a:rPr lang="nl-NL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→ </a:t>
            </a:r>
            <a:r>
              <a:rPr lang="nl-NL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nl-NL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1,9]</a:t>
            </a:r>
            <a:endParaRPr lang="nl-NL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squares[:]</a:t>
            </a:r>
          </a:p>
          <a:p>
            <a:pPr marL="0" indent="0">
              <a:buNone/>
            </a:pPr>
            <a:r>
              <a:rPr lang="nl-NL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→ </a:t>
            </a:r>
            <a:r>
              <a:rPr lang="nl-NL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nl-NL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1,4,9,16,25]</a:t>
            </a:r>
            <a:endParaRPr lang="nl-NL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squares[::-1]</a:t>
            </a:r>
          </a:p>
          <a:p>
            <a:pPr marL="0" indent="0">
              <a:buNone/>
            </a:pP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NL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 [25,16,9,4,1]</a:t>
            </a:r>
            <a:endParaRPr lang="nl-NL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NL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NL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7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Python: </a:t>
            </a:r>
            <a:r>
              <a:rPr lang="nl-NL" dirty="0" err="1" smtClean="0"/>
              <a:t>Tuples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Dictionary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Lists </a:t>
            </a:r>
            <a:r>
              <a:rPr lang="en-US" dirty="0"/>
              <a:t>and strings have many common properties, such as indexing and </a:t>
            </a:r>
            <a:r>
              <a:rPr lang="en-US" dirty="0" smtClean="0"/>
              <a:t>slicing. </a:t>
            </a:r>
          </a:p>
          <a:p>
            <a:r>
              <a:rPr lang="en-US" dirty="0" smtClean="0"/>
              <a:t>They </a:t>
            </a:r>
            <a:r>
              <a:rPr lang="en-US" dirty="0"/>
              <a:t>are two examples of sequence data types. </a:t>
            </a:r>
            <a:endParaRPr lang="en-US" dirty="0" smtClean="0"/>
          </a:p>
          <a:p>
            <a:r>
              <a:rPr lang="en-US" dirty="0" smtClean="0"/>
              <a:t>Other standard </a:t>
            </a:r>
            <a:r>
              <a:rPr lang="en-US" dirty="0"/>
              <a:t>sequence data </a:t>
            </a:r>
            <a:r>
              <a:rPr lang="en-US" dirty="0" smtClean="0"/>
              <a:t>type are tuples and dictionaries.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198" y="1200150"/>
            <a:ext cx="4495802" cy="2894955"/>
          </a:xfrm>
        </p:spPr>
        <p:txBody>
          <a:bodyPr>
            <a:normAutofit/>
          </a:bodyPr>
          <a:lstStyle/>
          <a:p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values </a:t>
            </a:r>
            <a:r>
              <a:rPr lang="en-US" dirty="0"/>
              <a:t>separated by </a:t>
            </a:r>
            <a:r>
              <a:rPr lang="en-US" dirty="0" smtClean="0"/>
              <a:t>commas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 = (16, 9, 2015)</a:t>
            </a:r>
          </a:p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Dictionary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key-value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pairs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{'k1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':1, 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'k2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':2, 'k3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':3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nl-NL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NumPy</a:t>
            </a:r>
            <a:r>
              <a:rPr lang="nl-NL" dirty="0" smtClean="0"/>
              <a:t> – Intro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Short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u="sng" dirty="0" err="1" smtClean="0"/>
              <a:t>Num</a:t>
            </a:r>
            <a:r>
              <a:rPr lang="nl-NL" dirty="0" err="1" smtClean="0"/>
              <a:t>erical</a:t>
            </a:r>
            <a:r>
              <a:rPr lang="nl-NL" dirty="0" smtClean="0"/>
              <a:t> </a:t>
            </a:r>
            <a:r>
              <a:rPr lang="nl-NL" u="sng" dirty="0" smtClean="0"/>
              <a:t>Py</a:t>
            </a:r>
            <a:r>
              <a:rPr lang="nl-NL" dirty="0" smtClean="0"/>
              <a:t>thon</a:t>
            </a:r>
          </a:p>
          <a:p>
            <a:r>
              <a:rPr lang="nl-NL" dirty="0" smtClean="0"/>
              <a:t>Package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scientific</a:t>
            </a:r>
            <a:r>
              <a:rPr lang="nl-NL" dirty="0" smtClean="0"/>
              <a:t> computing &amp; data analysis</a:t>
            </a:r>
          </a:p>
          <a:p>
            <a:r>
              <a:rPr lang="nl-NL" dirty="0" smtClean="0"/>
              <a:t>Foundation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higher</a:t>
            </a:r>
            <a:r>
              <a:rPr lang="nl-NL" dirty="0" smtClean="0"/>
              <a:t>-level tools (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dirty="0" err="1" smtClean="0"/>
              <a:t>scikit-learn</a:t>
            </a:r>
            <a:r>
              <a:rPr lang="nl-NL" dirty="0" smtClean="0"/>
              <a:t>)</a:t>
            </a:r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NumPy</a:t>
            </a:r>
            <a:r>
              <a:rPr lang="nl-NL" dirty="0" smtClean="0"/>
              <a:t> </a:t>
            </a:r>
            <a:r>
              <a:rPr lang="nl-NL" dirty="0" err="1" smtClean="0"/>
              <a:t>provides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ndarray</a:t>
            </a:r>
            <a:r>
              <a:rPr lang="nl-NL" dirty="0" smtClean="0"/>
              <a:t>, </a:t>
            </a:r>
            <a:r>
              <a:rPr lang="nl-NL" dirty="0" err="1" smtClean="0"/>
              <a:t>fast</a:t>
            </a:r>
            <a:r>
              <a:rPr lang="nl-NL" dirty="0" smtClean="0"/>
              <a:t> &amp; </a:t>
            </a:r>
            <a:r>
              <a:rPr lang="nl-NL" dirty="0" err="1" smtClean="0"/>
              <a:t>efficient</a:t>
            </a:r>
            <a:r>
              <a:rPr lang="nl-NL" dirty="0" smtClean="0"/>
              <a:t> n-D array</a:t>
            </a:r>
          </a:p>
          <a:p>
            <a:pPr lvl="1"/>
            <a:r>
              <a:rPr lang="nl-NL" dirty="0" err="1" smtClean="0"/>
              <a:t>Fast</a:t>
            </a:r>
            <a:r>
              <a:rPr lang="nl-NL" dirty="0" smtClean="0"/>
              <a:t> </a:t>
            </a:r>
            <a:r>
              <a:rPr lang="nl-NL" dirty="0" err="1" smtClean="0"/>
              <a:t>vectorized</a:t>
            </a:r>
            <a:r>
              <a:rPr lang="nl-NL" dirty="0" smtClean="0"/>
              <a:t> operations</a:t>
            </a:r>
            <a:br>
              <a:rPr lang="nl-NL" dirty="0" smtClean="0"/>
            </a:br>
            <a:r>
              <a:rPr lang="nl-NL" dirty="0" smtClean="0"/>
              <a:t>(without </a:t>
            </a:r>
            <a:r>
              <a:rPr lang="nl-NL" dirty="0" err="1" smtClean="0"/>
              <a:t>writting</a:t>
            </a:r>
            <a:r>
              <a:rPr lang="nl-NL" dirty="0" smtClean="0"/>
              <a:t> loops)</a:t>
            </a:r>
          </a:p>
          <a:p>
            <a:pPr lvl="1"/>
            <a:r>
              <a:rPr lang="nl-NL" dirty="0" err="1" smtClean="0"/>
              <a:t>Linear</a:t>
            </a:r>
            <a:r>
              <a:rPr lang="nl-NL" dirty="0" smtClean="0"/>
              <a:t> algebra, random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generation</a:t>
            </a:r>
            <a:r>
              <a:rPr lang="nl-NL" dirty="0" smtClean="0"/>
              <a:t>, (</a:t>
            </a:r>
            <a:r>
              <a:rPr lang="nl-NL" dirty="0" err="1" smtClean="0"/>
              <a:t>Fourier</a:t>
            </a:r>
            <a:r>
              <a:rPr lang="nl-NL" dirty="0" smtClean="0"/>
              <a:t>) </a:t>
            </a:r>
            <a:r>
              <a:rPr lang="nl-NL" dirty="0" err="1" smtClean="0"/>
              <a:t>transformations</a:t>
            </a:r>
            <a:endParaRPr lang="nl-NL" dirty="0" smtClean="0"/>
          </a:p>
          <a:p>
            <a:pPr lvl="1"/>
            <a:r>
              <a:rPr lang="nl-NL" dirty="0" smtClean="0"/>
              <a:t>Tools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C, C++, </a:t>
            </a:r>
            <a:r>
              <a:rPr lang="nl-NL" dirty="0" err="1" smtClean="0"/>
              <a:t>and</a:t>
            </a:r>
            <a:r>
              <a:rPr lang="nl-NL" dirty="0" smtClean="0"/>
              <a:t> Fortran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8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NumPy</a:t>
            </a:r>
            <a:r>
              <a:rPr lang="nl-NL" dirty="0" smtClean="0"/>
              <a:t> – </a:t>
            </a:r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nD</a:t>
            </a:r>
            <a:r>
              <a:rPr lang="nl-NL" dirty="0" smtClean="0"/>
              <a:t> Arrays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nl-NL" sz="19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Convention</a:t>
            </a:r>
            <a:r>
              <a:rPr lang="nl-NL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nl-NL" sz="19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nl-NL" sz="19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nl-NL" sz="19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nl-NL" sz="19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</a:t>
            </a:r>
            <a:r>
              <a:rPr lang="nl-NL" sz="19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([1,2,3])</a:t>
            </a:r>
          </a:p>
          <a:p>
            <a:pPr marL="0" indent="0" defTabSz="358775">
              <a:buNone/>
            </a:pPr>
            <a:r>
              <a:rPr lang="nl-NL" sz="19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→ [1,2,3]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nl-NL" sz="19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358775" algn="l"/>
              </a:tabLst>
            </a:pP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</a:t>
            </a:r>
            <a:r>
              <a:rPr lang="nl-NL" sz="19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np.zeros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((3,2))</a:t>
            </a:r>
          </a:p>
          <a:p>
            <a:pPr marL="268288" indent="-179388" defTabSz="447675">
              <a:buNone/>
              <a:tabLst>
                <a:tab pos="447675" algn="l"/>
              </a:tabLst>
            </a:pP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NL" sz="19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 [[0,0],</a:t>
            </a:r>
          </a:p>
          <a:p>
            <a:pPr marL="0" indent="0">
              <a:buNone/>
            </a:pPr>
            <a:r>
              <a:rPr lang="nl-NL" sz="19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9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[0,0],</a:t>
            </a:r>
          </a:p>
          <a:p>
            <a:pPr marL="0" indent="0">
              <a:buNone/>
            </a:pPr>
            <a:r>
              <a:rPr lang="nl-NL" sz="19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9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[0,0]]</a:t>
            </a:r>
            <a:r>
              <a:rPr lang="nl-NL" sz="2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2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nl-NL" sz="1900" dirty="0" smtClean="0"/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199" y="1200150"/>
            <a:ext cx="4323151" cy="28949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19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9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nl-NL" sz="19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(15, </a:t>
            </a:r>
            <a:r>
              <a:rPr lang="nl-NL" sz="19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=np.int32)</a:t>
            </a:r>
          </a:p>
          <a:p>
            <a:pPr marL="0" indent="0">
              <a:buNone/>
            </a:pP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nl-NL" sz="19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c.reshape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(3,5)</a:t>
            </a:r>
          </a:p>
          <a:p>
            <a:pPr marL="0" indent="0" defTabSz="268288">
              <a:buNone/>
            </a:pPr>
            <a:r>
              <a:rPr lang="nl-NL" sz="19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NL" sz="19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 [[ 0, 1, 2, 3, 4],</a:t>
            </a:r>
            <a:endParaRPr lang="nl-NL" sz="19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9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nl-NL" sz="19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[ 5, 6, 7, 8, 9],</a:t>
            </a:r>
            <a:endParaRPr lang="nl-NL" sz="19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9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nl-NL" sz="19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[10,11,12,13,14]</a:t>
            </a:r>
            <a:endParaRPr lang="nl-NL" sz="1800" dirty="0"/>
          </a:p>
          <a:p>
            <a:pPr marL="0" indent="0">
              <a:buNone/>
            </a:pPr>
            <a:endParaRPr lang="nl-NL" sz="18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is: </a:t>
            </a:r>
          </a:p>
          <a:p>
            <a:pPr marL="0" indent="0">
              <a:buNone/>
            </a:pPr>
            <a:r>
              <a:rPr lang="nl-NL" sz="19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+ 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nl-NL" sz="22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nl-NL" sz="19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A**2, 1/A </a:t>
            </a:r>
            <a:endParaRPr lang="nl-NL" sz="22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NumPy</a:t>
            </a:r>
            <a:r>
              <a:rPr lang="nl-NL" dirty="0" smtClean="0"/>
              <a:t> –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sz="1800" dirty="0" err="1" smtClean="0"/>
              <a:t>Boolean</a:t>
            </a:r>
            <a:r>
              <a:rPr lang="nl-NL" sz="1800" dirty="0" smtClean="0"/>
              <a:t> </a:t>
            </a:r>
            <a:r>
              <a:rPr lang="nl-NL" sz="1800" dirty="0" err="1" smtClean="0"/>
              <a:t>indexing</a:t>
            </a:r>
            <a:r>
              <a:rPr lang="nl-NL" sz="1800" dirty="0" smtClean="0"/>
              <a:t> (</a:t>
            </a:r>
            <a:r>
              <a:rPr lang="nl-NL" sz="1800" dirty="0" err="1" smtClean="0"/>
              <a:t>example</a:t>
            </a:r>
            <a:r>
              <a:rPr lang="nl-NL" sz="1800" dirty="0" smtClean="0"/>
              <a:t>)</a:t>
            </a:r>
            <a:br>
              <a:rPr lang="nl-NL" sz="1800" dirty="0" smtClean="0"/>
            </a:b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b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([-0.1, 3.0, -7.2]]</a:t>
            </a:r>
          </a:p>
          <a:p>
            <a:endParaRPr lang="nl-NL" sz="1800" dirty="0" smtClean="0"/>
          </a:p>
          <a:p>
            <a:r>
              <a:rPr lang="nl-NL" sz="1800" dirty="0" err="1" smtClean="0"/>
              <a:t>What</a:t>
            </a:r>
            <a:r>
              <a:rPr lang="nl-NL" sz="1800" dirty="0" smtClean="0"/>
              <a:t> is:</a:t>
            </a:r>
          </a:p>
          <a:p>
            <a:pPr marL="0" indent="0">
              <a:buNone/>
            </a:pP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data[data &lt; 0] = 0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→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[ 0.0, 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3.0,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0.0]</a:t>
            </a:r>
            <a:endParaRPr lang="nl-NL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nl-NL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199" y="1200150"/>
            <a:ext cx="4419067" cy="2894955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Elementwise</a:t>
            </a:r>
            <a:r>
              <a:rPr lang="nl-NL" dirty="0" smtClean="0"/>
              <a:t> operations (</a:t>
            </a:r>
            <a:r>
              <a:rPr lang="nl-NL" dirty="0" err="1" smtClean="0"/>
              <a:t>example</a:t>
            </a:r>
            <a:r>
              <a:rPr lang="nl-NL" dirty="0" smtClean="0"/>
              <a:t>)</a:t>
            </a:r>
            <a:br>
              <a:rPr lang="nl-NL" dirty="0" smtClean="0"/>
            </a:b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(15)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c.reshape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(3,5)</a:t>
            </a:r>
            <a:b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</a:t>
            </a: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np.ones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([3,5])</a:t>
            </a:r>
            <a:b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 = </a:t>
            </a: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np.add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(C,D)</a:t>
            </a:r>
          </a:p>
          <a:p>
            <a:pPr marL="0" indent="0">
              <a:buNone/>
            </a:pPr>
            <a:endParaRPr lang="nl-NL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dirty="0" smtClean="0"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dirty="0" smtClean="0">
                <a:latin typeface="Consolas" panose="020B0609020204030204" pitchFamily="49" charset="0"/>
                <a:cs typeface="Consolas" panose="020B0609020204030204" pitchFamily="49" charset="0"/>
              </a:rPr>
              <a:t>power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unary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nl-NL" dirty="0" smtClean="0">
                <a:latin typeface="Consolas" panose="020B0609020204030204" pitchFamily="49" charset="0"/>
                <a:cs typeface="Consolas" panose="020B0609020204030204" pitchFamily="49" charset="0"/>
              </a:rPr>
              <a:t>minimum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multiply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)…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61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NumPy</a:t>
            </a:r>
            <a:r>
              <a:rPr lang="nl-NL" dirty="0" smtClean="0"/>
              <a:t> – </a:t>
            </a:r>
            <a:r>
              <a:rPr lang="nl-NL" dirty="0" err="1" smtClean="0"/>
              <a:t>Statistics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191000" cy="2894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= </a:t>
            </a: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random.randn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(100)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nl-NL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nl-NL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distribution</a:t>
            </a:r>
            <a:endParaRPr lang="nl-NL" sz="16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nl-NL" sz="16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Aggregations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nl-NL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nl-N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nl-N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F.mean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 	</a:t>
            </a:r>
            <a:r>
              <a:rPr lang="nl-NL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</a:t>
            </a:r>
            <a:r>
              <a:rPr lang="nl-NL" sz="12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nl-NL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var</a:t>
            </a:r>
            <a:endParaRPr lang="nl-NL" sz="16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F.sum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 &gt; 0.5).</a:t>
            </a: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lang="nl-NL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nl-NL" sz="12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nl-NL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&gt;0.5 </a:t>
            </a:r>
            <a:r>
              <a:rPr lang="nl-NL" sz="12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endParaRPr lang="nl-NL" sz="16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nl-NL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F.cumsum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l-NL" sz="16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44109" y="1200150"/>
            <a:ext cx="4399891" cy="2894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bools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True, </a:t>
            </a: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nl-NL" sz="16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bools.any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 </a:t>
            </a:r>
            <a:r>
              <a:rPr lang="nl-NL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marL="0" indent="0">
              <a:buNone/>
            </a:pPr>
            <a:endParaRPr lang="nl-NL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ools.all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 </a:t>
            </a:r>
            <a:r>
              <a:rPr lang="nl-NL" sz="16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nl-NL" sz="16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nl-NL" sz="16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NumPy</a:t>
            </a:r>
            <a:r>
              <a:rPr lang="nl-NL" dirty="0" smtClean="0"/>
              <a:t> – </a:t>
            </a:r>
            <a:r>
              <a:rPr lang="nl-NL" dirty="0" err="1" smtClean="0"/>
              <a:t>Linear</a:t>
            </a:r>
            <a:r>
              <a:rPr lang="nl-NL" dirty="0" smtClean="0"/>
              <a:t> Algebra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numpy.linalg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</a:t>
            </a:r>
            <a:endParaRPr lang="nl-NL" sz="18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NL" sz="1800" dirty="0"/>
          </a:p>
          <a:p>
            <a:r>
              <a:rPr lang="nl-NL" sz="1800" dirty="0" smtClean="0"/>
              <a:t>Matrix </a:t>
            </a:r>
            <a:r>
              <a:rPr lang="nl-NL" sz="1800" dirty="0" err="1" smtClean="0"/>
              <a:t>multiplication</a:t>
            </a:r>
            <a:r>
              <a:rPr lang="nl-NL" sz="1800" dirty="0" smtClean="0"/>
              <a:t>:</a:t>
            </a:r>
          </a:p>
          <a:p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X.dot(Y)</a:t>
            </a:r>
          </a:p>
          <a:p>
            <a:r>
              <a:rPr lang="nl-NL" sz="1800" dirty="0" smtClean="0"/>
              <a:t>(</a:t>
            </a:r>
            <a:r>
              <a:rPr lang="nl-NL" sz="1800" dirty="0" err="1" smtClean="0"/>
              <a:t>if</a:t>
            </a:r>
            <a:r>
              <a:rPr lang="nl-NL" sz="1800" dirty="0" smtClean="0"/>
              <a:t> X is </a:t>
            </a:r>
            <a:r>
              <a:rPr lang="nl-NL" sz="1800" dirty="0" err="1" smtClean="0"/>
              <a:t>m×n</a:t>
            </a:r>
            <a:r>
              <a:rPr lang="nl-NL" sz="1800" dirty="0" smtClean="0"/>
              <a:t>, Y must </a:t>
            </a:r>
            <a:r>
              <a:rPr lang="nl-NL" sz="1800" dirty="0" err="1" smtClean="0"/>
              <a:t>be</a:t>
            </a:r>
            <a:r>
              <a:rPr lang="nl-NL" sz="1800" dirty="0" smtClean="0"/>
              <a:t> </a:t>
            </a:r>
            <a:r>
              <a:rPr lang="nl-NL" sz="1800" dirty="0" err="1" smtClean="0"/>
              <a:t>n</a:t>
            </a:r>
            <a:r>
              <a:rPr lang="nl-NL" sz="1800" dirty="0" err="1"/>
              <a:t>×</a:t>
            </a:r>
            <a:r>
              <a:rPr lang="nl-NL" sz="1800" dirty="0" err="1" smtClean="0"/>
              <a:t>m</a:t>
            </a:r>
            <a:r>
              <a:rPr lang="nl-NL" sz="1800" dirty="0" smtClean="0"/>
              <a:t>)</a:t>
            </a:r>
          </a:p>
          <a:p>
            <a:endParaRPr lang="nl-NL" sz="18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150502" cy="2894955"/>
          </a:xfrm>
        </p:spPr>
        <p:txBody>
          <a:bodyPr>
            <a:norm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randn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(5,5)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 = X.T.dot(X)</a:t>
            </a:r>
          </a:p>
          <a:p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(mat)		# inverse matrix</a:t>
            </a:r>
          </a:p>
          <a:p>
            <a:endParaRPr lang="nl-NL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is: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mat.dot(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(mat))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539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NumPy</a:t>
            </a:r>
            <a:r>
              <a:rPr lang="nl-NL" dirty="0" smtClean="0"/>
              <a:t> – Load &amp; Save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Arrays are </a:t>
            </a:r>
            <a:r>
              <a:rPr lang="nl-NL" dirty="0" err="1" smtClean="0"/>
              <a:t>saved</a:t>
            </a:r>
            <a:r>
              <a:rPr lang="nl-NL" dirty="0" smtClean="0"/>
              <a:t> in </a:t>
            </a:r>
            <a:r>
              <a:rPr lang="nl-NL" dirty="0" err="1" smtClean="0"/>
              <a:t>raw</a:t>
            </a:r>
            <a:r>
              <a:rPr lang="nl-NL" dirty="0" smtClean="0"/>
              <a:t> </a:t>
            </a:r>
            <a:r>
              <a:rPr lang="nl-NL" dirty="0" err="1" smtClean="0"/>
              <a:t>binary</a:t>
            </a:r>
            <a:r>
              <a:rPr lang="nl-NL" dirty="0" smtClean="0"/>
              <a:t> format (</a:t>
            </a:r>
            <a:r>
              <a:rPr lang="nl-NL" dirty="0" smtClean="0">
                <a:latin typeface="Consolas" panose="020B0609020204030204" pitchFamily="49" charset="0"/>
                <a:cs typeface="Consolas" panose="020B0609020204030204" pitchFamily="49" charset="0"/>
              </a:rPr>
              <a:t>*.</a:t>
            </a:r>
            <a:r>
              <a:rPr lang="nl-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npy</a:t>
            </a:r>
            <a:r>
              <a:rPr lang="nl-NL" dirty="0" smtClean="0"/>
              <a:t>)</a:t>
            </a:r>
          </a:p>
          <a:p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</a:t>
            </a:r>
            <a:b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np.save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</a:t>
            </a: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</a:t>
            </a: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nl-NL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nl-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savetxt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variant</a:t>
            </a:r>
          </a:p>
          <a:p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176080" cy="2894955"/>
          </a:xfrm>
        </p:spPr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load arrays:</a:t>
            </a:r>
          </a:p>
          <a:p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np.load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</a:t>
            </a:r>
            <a:r>
              <a:rPr lang="nl-NL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myArrat.npy</a:t>
            </a:r>
            <a:r>
              <a:rPr lang="nl-NL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endParaRPr lang="nl-NL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nl-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loadtxt</a:t>
            </a: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variant!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7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Pandas</a:t>
            </a:r>
            <a:r>
              <a:rPr lang="nl-NL" dirty="0" smtClean="0"/>
              <a:t> – Intro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sz="1800" dirty="0" err="1" smtClean="0"/>
              <a:t>Contains</a:t>
            </a:r>
            <a:r>
              <a:rPr lang="nl-NL" sz="1800" dirty="0" smtClean="0"/>
              <a:t>:</a:t>
            </a:r>
          </a:p>
          <a:p>
            <a:pPr lvl="1"/>
            <a:r>
              <a:rPr lang="nl-NL" sz="1600" dirty="0" smtClean="0"/>
              <a:t>High-level data </a:t>
            </a:r>
            <a:r>
              <a:rPr lang="nl-NL" sz="1600" dirty="0" err="1" smtClean="0"/>
              <a:t>structures</a:t>
            </a:r>
            <a:endParaRPr lang="nl-NL" sz="1600" dirty="0" smtClean="0"/>
          </a:p>
          <a:p>
            <a:pPr lvl="1"/>
            <a:r>
              <a:rPr lang="nl-NL" sz="1600" dirty="0" err="1" smtClean="0"/>
              <a:t>Manipulation</a:t>
            </a:r>
            <a:r>
              <a:rPr lang="nl-NL" sz="1600" dirty="0" smtClean="0"/>
              <a:t> tools</a:t>
            </a:r>
          </a:p>
          <a:p>
            <a:r>
              <a:rPr lang="nl-NL" sz="1800" dirty="0" err="1" smtClean="0"/>
              <a:t>Makes</a:t>
            </a:r>
            <a:r>
              <a:rPr lang="nl-NL" sz="1800" dirty="0" smtClean="0"/>
              <a:t> data analysis </a:t>
            </a:r>
            <a:r>
              <a:rPr lang="nl-NL" sz="1800" dirty="0" err="1" smtClean="0"/>
              <a:t>fast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easy.</a:t>
            </a:r>
          </a:p>
          <a:p>
            <a:r>
              <a:rPr lang="nl-NL" sz="1800" dirty="0" err="1" smtClean="0"/>
              <a:t>Can</a:t>
            </a:r>
            <a:r>
              <a:rPr lang="nl-NL" sz="1800" dirty="0" smtClean="0"/>
              <a:t> handle missing </a:t>
            </a:r>
            <a:r>
              <a:rPr lang="nl-NL" sz="1800" dirty="0" err="1" smtClean="0"/>
              <a:t>values</a:t>
            </a:r>
            <a:endParaRPr lang="nl-NL" sz="1800" dirty="0" smtClean="0"/>
          </a:p>
          <a:p>
            <a:r>
              <a:rPr lang="nl-NL" sz="1800" dirty="0" smtClean="0"/>
              <a:t>Built on top of </a:t>
            </a:r>
            <a:r>
              <a:rPr lang="nl-NL" sz="1800" dirty="0" err="1" smtClean="0"/>
              <a:t>NumPy</a:t>
            </a:r>
            <a:r>
              <a:rPr lang="nl-NL" sz="1800" dirty="0" smtClean="0"/>
              <a:t> </a:t>
            </a:r>
            <a:r>
              <a:rPr lang="nl-NL" sz="1800" dirty="0" err="1" smtClean="0"/>
              <a:t>by</a:t>
            </a:r>
            <a:r>
              <a:rPr lang="nl-NL" sz="1800" dirty="0" smtClean="0"/>
              <a:t> Wes </a:t>
            </a:r>
            <a:r>
              <a:rPr lang="nl-NL" sz="1800" dirty="0" err="1" smtClean="0"/>
              <a:t>McKinney</a:t>
            </a:r>
            <a:endParaRPr lang="nl-NL" sz="1800" dirty="0" smtClean="0"/>
          </a:p>
          <a:p>
            <a:r>
              <a:rPr lang="nl-NL" sz="1800" dirty="0" err="1" smtClean="0"/>
              <a:t>Inspired</a:t>
            </a:r>
            <a:r>
              <a:rPr lang="nl-NL" sz="1800" dirty="0" smtClean="0"/>
              <a:t> </a:t>
            </a:r>
            <a:r>
              <a:rPr lang="nl-NL" sz="1800" dirty="0" err="1" smtClean="0"/>
              <a:t>by</a:t>
            </a:r>
            <a:r>
              <a:rPr lang="nl-NL" sz="1800" dirty="0" smtClean="0"/>
              <a:t> R</a:t>
            </a:r>
          </a:p>
          <a:p>
            <a:endParaRPr lang="nl-NL" dirty="0" smtClean="0"/>
          </a:p>
          <a:p>
            <a:pPr lvl="1"/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38" y="1285276"/>
            <a:ext cx="806264" cy="1076658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72" y="1285276"/>
            <a:ext cx="2264979" cy="29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Contact Info Teachers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smtClean="0"/>
              <a:t>Martijn Lamers</a:t>
            </a:r>
            <a:endParaRPr lang="nl-NL" dirty="0" smtClean="0"/>
          </a:p>
          <a:p>
            <a:r>
              <a:rPr lang="nl-NL" dirty="0" smtClean="0">
                <a:hlinkClick r:id="rId2"/>
              </a:rPr>
              <a:t>m.lamers@fontys.nl </a:t>
            </a:r>
            <a:endParaRPr lang="nl-NL" dirty="0" smtClean="0"/>
          </a:p>
          <a:p>
            <a:r>
              <a:rPr lang="nl-NL" dirty="0" smtClean="0"/>
              <a:t>R1</a:t>
            </a:r>
            <a:r>
              <a:rPr lang="nl-NL" dirty="0" smtClean="0"/>
              <a:t>, 2.33</a:t>
            </a:r>
          </a:p>
          <a:p>
            <a:endParaRPr lang="nl-NL" dirty="0" smtClean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0" y="1200151"/>
            <a:ext cx="4038600" cy="2894955"/>
          </a:xfrm>
        </p:spPr>
        <p:txBody>
          <a:bodyPr/>
          <a:lstStyle/>
          <a:p>
            <a:r>
              <a:rPr lang="nl-NL" dirty="0" smtClean="0"/>
              <a:t>Peter Lambooij</a:t>
            </a:r>
          </a:p>
          <a:p>
            <a:r>
              <a:rPr lang="nl-NL" dirty="0" smtClean="0">
                <a:hlinkClick r:id="rId2"/>
              </a:rPr>
              <a:t>p.lambooij@fontys.nl</a:t>
            </a:r>
            <a:endParaRPr lang="nl-NL" dirty="0" smtClean="0"/>
          </a:p>
          <a:p>
            <a:r>
              <a:rPr lang="nl-NL" dirty="0" smtClean="0"/>
              <a:t>R1, 4.48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Pandas</a:t>
            </a:r>
            <a:r>
              <a:rPr lang="nl-NL" dirty="0" smtClean="0"/>
              <a:t> – Series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nl-NL" sz="1800" dirty="0" err="1" smtClean="0"/>
              <a:t>Convention</a:t>
            </a:r>
            <a:r>
              <a:rPr lang="nl-NL" sz="1800" dirty="0" smtClean="0"/>
              <a:t>: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mport </a:t>
            </a:r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pandas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  <a:endParaRPr lang="nl-NL" sz="18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NL" sz="1000" dirty="0"/>
          </a:p>
          <a:p>
            <a:r>
              <a:rPr lang="nl-NL" sz="1800" dirty="0" smtClean="0"/>
              <a:t>1D array-like object </a:t>
            </a:r>
            <a:r>
              <a:rPr lang="nl-NL" sz="1800" dirty="0" err="1" smtClean="0"/>
              <a:t>containing</a:t>
            </a:r>
            <a:r>
              <a:rPr lang="nl-NL" sz="1800" dirty="0" smtClean="0"/>
              <a:t>:</a:t>
            </a:r>
          </a:p>
          <a:p>
            <a:pPr lvl="1"/>
            <a:r>
              <a:rPr lang="nl-NL" sz="1600" dirty="0" err="1" smtClean="0"/>
              <a:t>Rows</a:t>
            </a:r>
            <a:r>
              <a:rPr lang="nl-NL" sz="1600" dirty="0" smtClean="0"/>
              <a:t> of data</a:t>
            </a:r>
          </a:p>
          <a:p>
            <a:pPr lvl="1"/>
            <a:r>
              <a:rPr lang="nl-NL" sz="1600" dirty="0" err="1" smtClean="0"/>
              <a:t>Associated</a:t>
            </a:r>
            <a:r>
              <a:rPr lang="nl-NL" sz="1600" dirty="0" smtClean="0"/>
              <a:t> labels (</a:t>
            </a:r>
            <a:r>
              <a:rPr lang="nl-NL" sz="1600" dirty="0" err="1" smtClean="0"/>
              <a:t>called</a:t>
            </a:r>
            <a:r>
              <a:rPr lang="nl-NL" sz="1600" dirty="0" smtClean="0"/>
              <a:t> index)</a:t>
            </a:r>
          </a:p>
          <a:p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</a:rPr>
              <a:t>Or …</a:t>
            </a:r>
          </a:p>
          <a:p>
            <a:pPr lvl="1"/>
            <a:r>
              <a:rPr lang="nl-NL" sz="1600" dirty="0" err="1" smtClean="0">
                <a:solidFill>
                  <a:schemeClr val="bg1">
                    <a:lumMod val="50000"/>
                  </a:schemeClr>
                </a:solidFill>
              </a:rPr>
              <a:t>Ordered</a:t>
            </a:r>
            <a:r>
              <a:rPr lang="nl-NL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1600" dirty="0" err="1" smtClean="0">
                <a:solidFill>
                  <a:schemeClr val="bg1">
                    <a:lumMod val="50000"/>
                  </a:schemeClr>
                </a:solidFill>
              </a:rPr>
              <a:t>dict</a:t>
            </a:r>
            <a:r>
              <a:rPr lang="nl-NL" sz="16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600" dirty="0" err="1" smtClean="0">
                <a:solidFill>
                  <a:schemeClr val="bg1">
                    <a:lumMod val="50000"/>
                  </a:schemeClr>
                </a:solidFill>
              </a:rPr>
              <a:t>mapping</a:t>
            </a:r>
            <a:r>
              <a:rPr lang="nl-NL" sz="1600" dirty="0" smtClean="0">
                <a:solidFill>
                  <a:schemeClr val="bg1">
                    <a:lumMod val="50000"/>
                  </a:schemeClr>
                </a:solidFill>
              </a:rPr>
              <a:t> index </a:t>
            </a:r>
            <a:r>
              <a:rPr lang="nl-NL" sz="1600" dirty="0" err="1" smtClean="0">
                <a:solidFill>
                  <a:schemeClr val="bg1">
                    <a:lumMod val="50000"/>
                  </a:schemeClr>
                </a:solidFill>
              </a:rPr>
              <a:t>values</a:t>
            </a:r>
            <a:r>
              <a:rPr lang="nl-NL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sz="1600" dirty="0" err="1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nl-NL" sz="1600" dirty="0" smtClean="0">
                <a:solidFill>
                  <a:schemeClr val="bg1">
                    <a:lumMod val="50000"/>
                  </a:schemeClr>
                </a:solidFill>
              </a:rPr>
              <a:t> data </a:t>
            </a:r>
            <a:r>
              <a:rPr lang="nl-NL" sz="1600" dirty="0" err="1" smtClean="0">
                <a:solidFill>
                  <a:schemeClr val="bg1">
                    <a:lumMod val="50000"/>
                  </a:schemeClr>
                </a:solidFill>
              </a:rPr>
              <a:t>values</a:t>
            </a:r>
            <a:endParaRPr lang="nl-NL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sz="1800" dirty="0" smtClean="0"/>
              <a:t>Has a name </a:t>
            </a:r>
            <a:r>
              <a:rPr lang="nl-NL" sz="1800" dirty="0" err="1" smtClean="0"/>
              <a:t>attribute</a:t>
            </a:r>
            <a:r>
              <a:rPr lang="nl-NL" sz="1800" dirty="0" smtClean="0"/>
              <a:t>!</a:t>
            </a:r>
            <a:endParaRPr lang="nl-NL" sz="18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208052" cy="2894955"/>
          </a:xfrm>
        </p:spPr>
        <p:txBody>
          <a:bodyPr>
            <a:normAutofit lnSpcReduction="10000"/>
          </a:bodyPr>
          <a:lstStyle/>
          <a:p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bj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pd.Series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([4,NaN,-5],</a:t>
            </a:r>
            <a:b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index=list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'abc'))</a:t>
            </a:r>
          </a:p>
          <a:p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 4</a:t>
            </a:r>
            <a:b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  </a:t>
            </a:r>
            <a:r>
              <a:rPr lang="nl-NL" sz="18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 -5</a:t>
            </a:r>
            <a:b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l-NL" sz="18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float64</a:t>
            </a:r>
          </a:p>
          <a:p>
            <a:endParaRPr lang="nl-NL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pd.isnull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returns Series </a:t>
            </a:r>
            <a:r>
              <a:rPr lang="nl-NL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nl-NL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endParaRPr lang="nl-NL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NL" sz="18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NL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27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Pandas</a:t>
            </a:r>
            <a:r>
              <a:rPr lang="nl-NL" dirty="0"/>
              <a:t> – </a:t>
            </a:r>
            <a:r>
              <a:rPr lang="nl-NL" dirty="0" err="1" smtClean="0"/>
              <a:t>DataFrame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814264" cy="2894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dirty="0" err="1" smtClean="0"/>
              <a:t>Tabular</a:t>
            </a:r>
            <a:r>
              <a:rPr lang="nl-NL" sz="1800" dirty="0" smtClean="0"/>
              <a:t>, spreadsheet-like data </a:t>
            </a:r>
            <a:r>
              <a:rPr lang="nl-NL" sz="1800" dirty="0" err="1" smtClean="0"/>
              <a:t>structure</a:t>
            </a:r>
            <a:endParaRPr lang="nl-NL" sz="1800" dirty="0" smtClean="0"/>
          </a:p>
          <a:p>
            <a:r>
              <a:rPr lang="nl-NL" sz="1600" dirty="0" smtClean="0"/>
              <a:t>Columns </a:t>
            </a:r>
            <a:r>
              <a:rPr lang="nl-NL" sz="1600" dirty="0" err="1" smtClean="0"/>
              <a:t>which</a:t>
            </a:r>
            <a:r>
              <a:rPr lang="nl-NL" sz="1600" dirty="0" smtClean="0"/>
              <a:t> </a:t>
            </a:r>
            <a:r>
              <a:rPr lang="nl-NL" sz="1600" dirty="0" err="1" smtClean="0"/>
              <a:t>hold</a:t>
            </a:r>
            <a:r>
              <a:rPr lang="nl-NL" sz="1600" dirty="0" smtClean="0"/>
              <a:t> different </a:t>
            </a:r>
            <a:r>
              <a:rPr lang="nl-NL" sz="1600" dirty="0" err="1" smtClean="0"/>
              <a:t>value</a:t>
            </a:r>
            <a:r>
              <a:rPr lang="nl-NL" sz="1600" dirty="0" smtClean="0"/>
              <a:t> types (</a:t>
            </a:r>
            <a:r>
              <a:rPr lang="nl-NL" sz="1600" dirty="0" err="1" smtClean="0"/>
              <a:t>numeric</a:t>
            </a:r>
            <a:r>
              <a:rPr lang="nl-NL" sz="1600" dirty="0" smtClean="0"/>
              <a:t>, string, </a:t>
            </a:r>
            <a:r>
              <a:rPr lang="nl-NL" sz="1600" dirty="0" err="1" smtClean="0"/>
              <a:t>boolean</a:t>
            </a:r>
            <a:r>
              <a:rPr lang="nl-NL" sz="1600" dirty="0" smtClean="0"/>
              <a:t>)</a:t>
            </a:r>
          </a:p>
          <a:p>
            <a:r>
              <a:rPr lang="nl-NL" sz="1600" dirty="0" smtClean="0"/>
              <a:t>Has </a:t>
            </a:r>
            <a:r>
              <a:rPr lang="nl-NL" sz="1600" dirty="0" err="1" smtClean="0"/>
              <a:t>row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column index.</a:t>
            </a:r>
            <a:endParaRPr lang="nl-NL" sz="16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437716" y="1200150"/>
            <a:ext cx="4578395" cy="2894955"/>
          </a:xfrm>
        </p:spPr>
        <p:txBody>
          <a:bodyPr>
            <a:normAutofit/>
          </a:bodyPr>
          <a:lstStyle/>
          <a:p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{‘state’: [‘NB’, ‘ZH’, ‘DR’],</a:t>
            </a:r>
            <a:b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‘</a:t>
            </a: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: [2010, 2011, 2012],</a:t>
            </a:r>
            <a:b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‘pop’  : [ 2.4,  3.6,  0.5]}</a:t>
            </a:r>
            <a:r>
              <a:rPr lang="nl-NL" sz="1600" dirty="0" smtClean="0">
                <a:solidFill>
                  <a:srgbClr val="0000FF"/>
                </a:solidFill>
              </a:rPr>
              <a:t/>
            </a:r>
            <a:br>
              <a:rPr lang="nl-NL" sz="1600" dirty="0" smtClean="0">
                <a:solidFill>
                  <a:srgbClr val="0000FF"/>
                </a:solidFill>
              </a:rPr>
            </a:br>
            <a:endParaRPr lang="nl-NL" sz="1600" dirty="0" smtClean="0">
              <a:solidFill>
                <a:srgbClr val="0000FF"/>
              </a:solidFill>
            </a:endParaRPr>
          </a:p>
          <a:p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nl-NL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nl-NL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 </a:t>
            </a:r>
            <a:r>
              <a:rPr lang="nl-NL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pop  state   </a:t>
            </a:r>
            <a:r>
              <a:rPr lang="nl-NL" sz="16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nl-NL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0  2.4    NB    2010</a:t>
            </a:r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l-NL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3.6    ZH</a:t>
            </a:r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2011</a:t>
            </a:r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l-NL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 0.5    DR    2012</a:t>
            </a:r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endParaRPr lang="nl-NL" sz="16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904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Pandas</a:t>
            </a:r>
            <a:r>
              <a:rPr lang="nl-NL" dirty="0" smtClean="0"/>
              <a:t> – </a:t>
            </a:r>
            <a:r>
              <a:rPr lang="nl-NL" dirty="0" err="1" smtClean="0"/>
              <a:t>Indexing</a:t>
            </a:r>
            <a:r>
              <a:rPr lang="nl-NL" dirty="0" smtClean="0"/>
              <a:t> Columns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Rows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nl-NL" sz="1800" dirty="0" err="1" smtClean="0"/>
              <a:t>Retrieve</a:t>
            </a:r>
            <a:r>
              <a:rPr lang="nl-NL" sz="1800" dirty="0" smtClean="0"/>
              <a:t> column:</a:t>
            </a:r>
          </a:p>
          <a:p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[‘state’]</a:t>
            </a:r>
          </a:p>
          <a:p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state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0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1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ZH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2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</a:t>
            </a:r>
            <a:b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Name: state, </a:t>
            </a:r>
            <a:r>
              <a:rPr lang="nl-NL" sz="18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object</a:t>
            </a:r>
          </a:p>
          <a:p>
            <a:endParaRPr lang="nl-NL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Set column: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[‘pop’] = 1.7</a:t>
            </a:r>
          </a:p>
          <a:p>
            <a:endParaRPr lang="nl-NL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NL" sz="1800" dirty="0" err="1" smtClean="0"/>
              <a:t>Retrieve</a:t>
            </a:r>
            <a:r>
              <a:rPr lang="nl-NL" sz="1800" dirty="0" smtClean="0"/>
              <a:t> dataframe </a:t>
            </a:r>
            <a:r>
              <a:rPr lang="nl-NL" sz="1800" dirty="0" err="1" smtClean="0"/>
              <a:t>row</a:t>
            </a:r>
            <a:r>
              <a:rPr lang="nl-NL" sz="1800" dirty="0" smtClean="0"/>
              <a:t>:</a:t>
            </a:r>
          </a:p>
          <a:p>
            <a:r>
              <a:rPr lang="nl-NL" sz="1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df.ix</a:t>
            </a:r>
            <a:r>
              <a:rPr lang="nl-NL" sz="18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  <a:p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    1.7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   DR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l-NL" sz="18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2012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Name: </a:t>
            </a:r>
            <a:r>
              <a:rPr lang="nl-NL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</a:t>
            </a:r>
            <a:r>
              <a:rPr lang="nl-NL" sz="18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nl-NL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object</a:t>
            </a:r>
          </a:p>
          <a:p>
            <a:endParaRPr lang="nl-NL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30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it’s your turn!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067600" cy="2894954"/>
          </a:xfrm>
        </p:spPr>
        <p:txBody>
          <a:bodyPr/>
          <a:lstStyle/>
          <a:p>
            <a:r>
              <a:rPr lang="en-US" dirty="0" smtClean="0"/>
              <a:t>Practice Notebooks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Python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NumPy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8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</p:spPr>
      </p:pic>
    </p:spTree>
    <p:extLst>
      <p:ext uri="{BB962C8B-B14F-4D97-AF65-F5344CB8AC3E}">
        <p14:creationId xmlns:p14="http://schemas.microsoft.com/office/powerpoint/2010/main" val="1886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ADS-ML </a:t>
            </a:r>
            <a:r>
              <a:rPr lang="nl-NL" dirty="0" err="1" smtClean="0"/>
              <a:t>Material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191000" cy="2894954"/>
          </a:xfrm>
        </p:spPr>
        <p:txBody>
          <a:bodyPr>
            <a:normAutofit fontScale="92500"/>
          </a:bodyPr>
          <a:lstStyle/>
          <a:p>
            <a:r>
              <a:rPr lang="nl-NL" dirty="0" err="1" smtClean="0"/>
              <a:t>Provided</a:t>
            </a:r>
            <a:r>
              <a:rPr lang="nl-NL" dirty="0" smtClean="0"/>
              <a:t> course </a:t>
            </a:r>
            <a:r>
              <a:rPr lang="nl-NL" dirty="0" err="1" smtClean="0"/>
              <a:t>material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PPT’s</a:t>
            </a:r>
            <a:endParaRPr lang="nl-NL" dirty="0" smtClean="0"/>
          </a:p>
          <a:p>
            <a:pPr lvl="1"/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IPython</a:t>
            </a:r>
            <a:r>
              <a:rPr lang="nl-NL" dirty="0" smtClean="0"/>
              <a:t> Notebooks</a:t>
            </a:r>
          </a:p>
          <a:p>
            <a:pPr lvl="1"/>
            <a:r>
              <a:rPr lang="nl-NL" dirty="0" smtClean="0"/>
              <a:t>Datasets (</a:t>
            </a:r>
            <a:r>
              <a:rPr lang="nl-NL" dirty="0" smtClean="0">
                <a:latin typeface="Consolas" panose="020B0609020204030204" pitchFamily="49" charset="0"/>
                <a:cs typeface="Consolas" panose="020B0609020204030204" pitchFamily="49" charset="0"/>
              </a:rPr>
              <a:t>*.</a:t>
            </a:r>
            <a:r>
              <a:rPr lang="nl-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csv</a:t>
            </a:r>
            <a:r>
              <a:rPr lang="nl-NL" dirty="0" smtClean="0"/>
              <a:t>)</a:t>
            </a:r>
          </a:p>
          <a:p>
            <a:endParaRPr lang="nl-NL" dirty="0" smtClean="0"/>
          </a:p>
          <a:p>
            <a:r>
              <a:rPr lang="nl-NL" dirty="0" err="1" smtClean="0"/>
              <a:t>MOOCs</a:t>
            </a:r>
            <a:endParaRPr lang="nl-NL" dirty="0" smtClean="0"/>
          </a:p>
          <a:p>
            <a:pPr lvl="1"/>
            <a:r>
              <a:rPr lang="en-US" dirty="0"/>
              <a:t>Introduction to Machine Learning</a:t>
            </a:r>
            <a:br>
              <a:rPr lang="en-US" dirty="0"/>
            </a:br>
            <a:r>
              <a:rPr lang="en-US" dirty="0"/>
              <a:t>(</a:t>
            </a:r>
            <a:r>
              <a:rPr lang="en-US" u="sng" dirty="0">
                <a:hlinkClick r:id="rId3"/>
              </a:rPr>
              <a:t>https://www.udacity.com/course/intro-to-machine-learning--ud120</a:t>
            </a:r>
            <a:r>
              <a:rPr lang="en-US" dirty="0"/>
              <a:t>)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 smtClean="0"/>
              <a:t>Literature</a:t>
            </a:r>
            <a:r>
              <a:rPr lang="nl-NL" dirty="0" smtClean="0"/>
              <a:t> (</a:t>
            </a:r>
            <a:r>
              <a:rPr lang="nl-NL" dirty="0" err="1" smtClean="0"/>
              <a:t>suggested</a:t>
            </a:r>
            <a:r>
              <a:rPr lang="nl-NL" dirty="0" smtClean="0"/>
              <a:t> reading)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36" y="1807009"/>
            <a:ext cx="1535529" cy="202563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53" y="1807008"/>
            <a:ext cx="1635702" cy="20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4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Learning </a:t>
            </a:r>
            <a:r>
              <a:rPr lang="nl-NL" dirty="0" err="1" smtClean="0"/>
              <a:t>Products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243135"/>
          </a:xfrm>
        </p:spPr>
        <p:txBody>
          <a:bodyPr/>
          <a:lstStyle/>
          <a:p>
            <a:r>
              <a:rPr lang="nl-NL" dirty="0" err="1" smtClean="0"/>
              <a:t>With</a:t>
            </a:r>
            <a:r>
              <a:rPr lang="nl-NL" dirty="0" smtClean="0"/>
              <a:t> Machine Learning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amazing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&amp; services!</a:t>
            </a:r>
          </a:p>
          <a:p>
            <a:endParaRPr lang="nl-NL" dirty="0" smtClean="0"/>
          </a:p>
          <a:p>
            <a:endParaRPr lang="nl-NL" dirty="0" smtClean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 smtClean="0">
                <a:solidFill>
                  <a:srgbClr val="0070C0"/>
                </a:solidFill>
              </a:rPr>
              <a:t>Recommendation</a:t>
            </a:r>
            <a:r>
              <a:rPr lang="nl-NL" dirty="0" smtClean="0">
                <a:solidFill>
                  <a:srgbClr val="0070C0"/>
                </a:solidFill>
              </a:rPr>
              <a:t> Engines</a:t>
            </a:r>
          </a:p>
          <a:p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04" y="1700211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Learning </a:t>
            </a:r>
            <a:r>
              <a:rPr lang="nl-NL" dirty="0" err="1" smtClean="0"/>
              <a:t>Products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 smtClean="0"/>
              <a:t>With</a:t>
            </a:r>
            <a:r>
              <a:rPr lang="nl-NL" dirty="0" smtClean="0"/>
              <a:t> Machine Learning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amazing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&amp; services!</a:t>
            </a:r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0070C0"/>
                </a:solidFill>
              </a:rPr>
              <a:t>Credit card </a:t>
            </a:r>
            <a:r>
              <a:rPr lang="nl-NL" dirty="0" err="1" smtClean="0">
                <a:solidFill>
                  <a:srgbClr val="0070C0"/>
                </a:solidFill>
              </a:rPr>
              <a:t>fraud</a:t>
            </a:r>
            <a:r>
              <a:rPr lang="nl-NL" dirty="0" smtClean="0">
                <a:solidFill>
                  <a:srgbClr val="0070C0"/>
                </a:solidFill>
              </a:rPr>
              <a:t> </a:t>
            </a:r>
            <a:r>
              <a:rPr lang="nl-NL" dirty="0" err="1" smtClean="0">
                <a:solidFill>
                  <a:srgbClr val="0070C0"/>
                </a:solidFill>
              </a:rPr>
              <a:t>detection</a:t>
            </a:r>
            <a:endParaRPr lang="nl-NL" dirty="0" smtClean="0">
              <a:solidFill>
                <a:srgbClr val="0070C0"/>
              </a:solidFill>
            </a:endParaRPr>
          </a:p>
          <a:p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88007"/>
            <a:ext cx="3515567" cy="226000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77" y="2733483"/>
            <a:ext cx="1635111" cy="10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Learning </a:t>
            </a:r>
            <a:r>
              <a:rPr lang="nl-NL" dirty="0" err="1"/>
              <a:t>Products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With</a:t>
            </a:r>
            <a:r>
              <a:rPr lang="nl-NL" dirty="0"/>
              <a:t> Machine Learning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amazing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 &amp; services</a:t>
            </a:r>
            <a:r>
              <a:rPr lang="nl-NL" dirty="0" smtClean="0"/>
              <a:t>!</a:t>
            </a:r>
          </a:p>
          <a:p>
            <a:endParaRPr lang="nl-NL" dirty="0"/>
          </a:p>
          <a:p>
            <a:r>
              <a:rPr lang="nl-N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In </a:t>
            </a:r>
            <a:r>
              <a:rPr lang="nl-NL" dirty="0" err="1" smtClean="0">
                <a:solidFill>
                  <a:srgbClr val="FF0000"/>
                </a:solidFill>
                <a:latin typeface="Buxton Sketch" panose="03080500000500000004" pitchFamily="66" charset="0"/>
              </a:rPr>
              <a:t>this</a:t>
            </a:r>
            <a:r>
              <a:rPr lang="nl-N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 course </a:t>
            </a:r>
            <a:r>
              <a:rPr lang="nl-NL" dirty="0" err="1" smtClean="0">
                <a:solidFill>
                  <a:srgbClr val="FF0000"/>
                </a:solidFill>
                <a:latin typeface="Buxton Sketch" panose="03080500000500000004" pitchFamily="66" charset="0"/>
              </a:rPr>
              <a:t>you</a:t>
            </a:r>
            <a:r>
              <a:rPr lang="nl-N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 </a:t>
            </a:r>
            <a:r>
              <a:rPr lang="nl-NL" dirty="0" err="1" smtClean="0">
                <a:solidFill>
                  <a:srgbClr val="FF0000"/>
                </a:solidFill>
                <a:latin typeface="Buxton Sketch" panose="03080500000500000004" pitchFamily="66" charset="0"/>
              </a:rPr>
              <a:t>will</a:t>
            </a:r>
            <a:r>
              <a:rPr lang="nl-N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 program face </a:t>
            </a:r>
            <a:r>
              <a:rPr lang="nl-NL" dirty="0" err="1" smtClean="0">
                <a:solidFill>
                  <a:srgbClr val="FF0000"/>
                </a:solidFill>
                <a:latin typeface="Buxton Sketch" panose="03080500000500000004" pitchFamily="66" charset="0"/>
              </a:rPr>
              <a:t>recognition</a:t>
            </a:r>
            <a:r>
              <a:rPr lang="nl-N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 in </a:t>
            </a:r>
            <a:r>
              <a:rPr lang="nl-NL" b="1" dirty="0" err="1" smtClean="0">
                <a:solidFill>
                  <a:srgbClr val="FF0000"/>
                </a:solidFill>
                <a:latin typeface="Buxton Sketch" panose="03080500000500000004" pitchFamily="66" charset="0"/>
              </a:rPr>
              <a:t>IPython</a:t>
            </a:r>
            <a:r>
              <a:rPr lang="nl-N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 </a:t>
            </a:r>
            <a:r>
              <a:rPr lang="nl-NL" dirty="0" err="1" smtClean="0">
                <a:solidFill>
                  <a:srgbClr val="FF0000"/>
                </a:solidFill>
                <a:latin typeface="Buxton Sketch" panose="03080500000500000004" pitchFamily="66" charset="0"/>
              </a:rPr>
              <a:t>with</a:t>
            </a:r>
            <a:r>
              <a:rPr lang="nl-NL" dirty="0" smtClean="0">
                <a:solidFill>
                  <a:srgbClr val="FF0000"/>
                </a:solidFill>
                <a:latin typeface="Buxton Sketch" panose="03080500000500000004" pitchFamily="66" charset="0"/>
              </a:rPr>
              <a:t> SVM.</a:t>
            </a:r>
            <a:endParaRPr lang="nl-NL" dirty="0">
              <a:solidFill>
                <a:srgbClr val="FF0000"/>
              </a:solidFill>
              <a:latin typeface="Buxton Sketch" panose="03080500000500000004" pitchFamily="66" charset="0"/>
            </a:endParaRPr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>
                <a:solidFill>
                  <a:srgbClr val="0070C0"/>
                </a:solidFill>
              </a:rPr>
              <a:t>Face </a:t>
            </a:r>
            <a:r>
              <a:rPr lang="nl-NL" dirty="0" err="1">
                <a:solidFill>
                  <a:srgbClr val="0070C0"/>
                </a:solidFill>
              </a:rPr>
              <a:t>recognition</a:t>
            </a:r>
            <a:endParaRPr lang="nl-NL" dirty="0">
              <a:solidFill>
                <a:srgbClr val="0070C0"/>
              </a:solidFill>
            </a:endParaRPr>
          </a:p>
          <a:p>
            <a:endParaRPr lang="nl-NL" dirty="0"/>
          </a:p>
        </p:txBody>
      </p:sp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80" y="1656705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0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Learning </a:t>
            </a:r>
            <a:r>
              <a:rPr lang="nl-NL" dirty="0" err="1" smtClean="0"/>
              <a:t>Products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 smtClean="0"/>
              <a:t>With</a:t>
            </a:r>
            <a:r>
              <a:rPr lang="nl-NL" dirty="0" smtClean="0"/>
              <a:t> Machine Learning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amazing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&amp; services!</a:t>
            </a:r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0070C0"/>
                </a:solidFill>
              </a:rPr>
              <a:t>Skin </a:t>
            </a:r>
            <a:r>
              <a:rPr lang="nl-NL" dirty="0" err="1" smtClean="0">
                <a:solidFill>
                  <a:srgbClr val="0070C0"/>
                </a:solidFill>
              </a:rPr>
              <a:t>Vision</a:t>
            </a:r>
            <a:r>
              <a:rPr lang="nl-NL" dirty="0" smtClean="0">
                <a:solidFill>
                  <a:srgbClr val="0070C0"/>
                </a:solidFill>
              </a:rPr>
              <a:t> App</a:t>
            </a:r>
          </a:p>
          <a:p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44" y="1691561"/>
            <a:ext cx="3866956" cy="25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4108D1C3E0174AAF2DAE51D9DE7EC2" ma:contentTypeVersion="0" ma:contentTypeDescription="Een nieuw document maken." ma:contentTypeScope="" ma:versionID="e24f76d7c4ba8d44ff0599311245dd71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71BBCFB-68C4-4703-90F1-AED4DA1A48F3}">
  <ds:schemaRefs>
    <ds:schemaRef ds:uri="http://purl.org/dc/dcmitype/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E19FD95-AC68-433C-9CA6-530A4AC68A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51CC59-9076-40FD-B30E-6114EDDA2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3313</TotalTime>
  <Words>1157</Words>
  <Application>Microsoft Macintosh PowerPoint</Application>
  <PresentationFormat>On-screen Show (16:9)</PresentationFormat>
  <Paragraphs>295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Buxton Sketch</vt:lpstr>
      <vt:lpstr>Calibri</vt:lpstr>
      <vt:lpstr>Consolas</vt:lpstr>
      <vt:lpstr>Arial</vt:lpstr>
      <vt:lpstr>Aangepast ontwerp</vt:lpstr>
      <vt:lpstr>DS ML – Week 1  Machine Learning Introduction, Python,  NumPy &amp; Pandas</vt:lpstr>
      <vt:lpstr>Content</vt:lpstr>
      <vt:lpstr>Contact Info Teachers</vt:lpstr>
      <vt:lpstr>PowerPoint Presentation</vt:lpstr>
      <vt:lpstr>ADS-ML Material</vt:lpstr>
      <vt:lpstr>Machine Learning Products</vt:lpstr>
      <vt:lpstr>Machine Learning Products</vt:lpstr>
      <vt:lpstr>Machine Learning Products </vt:lpstr>
      <vt:lpstr>Machine Learning Products </vt:lpstr>
      <vt:lpstr>Machine Learning Products</vt:lpstr>
      <vt:lpstr>Learning Objectives</vt:lpstr>
      <vt:lpstr>Machine Learning Lessons</vt:lpstr>
      <vt:lpstr>End Terms</vt:lpstr>
      <vt:lpstr>Machine Learning Tools</vt:lpstr>
      <vt:lpstr>Python</vt:lpstr>
      <vt:lpstr>Machine Learning in Python</vt:lpstr>
      <vt:lpstr>Jupyter Notebook</vt:lpstr>
      <vt:lpstr>Control Structures</vt:lpstr>
      <vt:lpstr>Comprehension</vt:lpstr>
      <vt:lpstr>List</vt:lpstr>
      <vt:lpstr>Python: List Indexing &amp; Slicing</vt:lpstr>
      <vt:lpstr>Python: Tuples and Dictionary</vt:lpstr>
      <vt:lpstr>NumPy – Intro </vt:lpstr>
      <vt:lpstr>NumPy – Creating nD Arrays</vt:lpstr>
      <vt:lpstr>NumPy – Functions </vt:lpstr>
      <vt:lpstr>NumPy – Statistics</vt:lpstr>
      <vt:lpstr>NumPy – Linear Algebra</vt:lpstr>
      <vt:lpstr>NumPy – Load &amp; Save</vt:lpstr>
      <vt:lpstr>Pandas – Intro </vt:lpstr>
      <vt:lpstr>Pandas – Series </vt:lpstr>
      <vt:lpstr>Pandas – DataFrame</vt:lpstr>
      <vt:lpstr>Pandas – Indexing Columns and Rows</vt:lpstr>
      <vt:lpstr>Now it’s your turn!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Vincent van Brink</dc:creator>
  <cp:lastModifiedBy>Microsoft Office User</cp:lastModifiedBy>
  <cp:revision>180</cp:revision>
  <cp:lastPrinted>2014-08-19T14:33:34Z</cp:lastPrinted>
  <dcterms:created xsi:type="dcterms:W3CDTF">2014-08-06T13:54:14Z</dcterms:created>
  <dcterms:modified xsi:type="dcterms:W3CDTF">2017-09-04T20:42:51Z</dcterms:modified>
</cp:coreProperties>
</file>